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21A9974-D5FF-4557-A484-2947CD0DAC66}">
  <a:tblStyle styleId="{621A9974-D5FF-4557-A484-2947CD0DAC6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49eb4325b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g149eb4325ba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49a122ebd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g149a122ebdb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49a122ebdb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g149a122ebdb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49a122ebdb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g149a122ebdb_0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49a122ebdb_2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49a122ebdb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49a122ebdb_4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49a122ebdb_4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49a122ebdb_5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49a122ebdb_5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49a122ebdb_5_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49a122ebdb_5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49ec9ca61d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49ec9ca61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49ec9ca61d_1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49ec9ca61d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5389a0d194_0_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15389a0d194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5389a0d194_0_6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5389a0d194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5389a0d194_0_7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15389a0d194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5389a0d194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15389a0d19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5389a0d194_0_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5389a0d194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49a122ebdb_7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49a122ebdb_7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49ec9ca61d_0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149ec9ca61d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49eb4325ba_0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149eb4325ba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49ec9ca61d_0_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149ec9ca61d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49ec9ca61d_0_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149ec9ca61d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49ec9ca61d_0_5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49ec9ca61d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49ec9ca61d_0_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149ec9ca61d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49ec9ca61d_0_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49ec9ca61d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49ec9ca61d_0_8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149ec9ca61d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49a122ebdb_7_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149a122ebdb_7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49a122ebdb_7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149a122ebdb_7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49a122ebdb_8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49a122ebdb_8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49ec9ca61d_0_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149ec9ca61d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5389a0d194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g15389a0d194_2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49a122ebdb_4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49a122ebdb_4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49a122ebdb_8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49a122ebdb_8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49eb4325b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g149eb4325ba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/>
          <p:nvPr/>
        </p:nvSpPr>
        <p:spPr>
          <a:xfrm>
            <a:off x="5318308" y="0"/>
            <a:ext cx="6873692" cy="6858000"/>
          </a:xfrm>
          <a:custGeom>
            <a:rect b="b" l="l" r="r" t="t"/>
            <a:pathLst>
              <a:path extrusionOk="0" h="6858000" w="6873692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lnTo>
                  <a:pt x="601059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6" name="Google Shape;16;p2"/>
          <p:cNvSpPr txBox="1"/>
          <p:nvPr>
            <p:ph type="ctrTitle"/>
          </p:nvPr>
        </p:nvSpPr>
        <p:spPr>
          <a:xfrm>
            <a:off x="1143000" y="1181098"/>
            <a:ext cx="8986580" cy="283240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icrosoft YaHei"/>
              <a:buNone/>
              <a:defRPr sz="48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143000" y="5463522"/>
            <a:ext cx="8986580" cy="65031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icrosoft YaHei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icrosoft YaHei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7388157" y="6356350"/>
            <a:ext cx="309339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1143000" y="6356350"/>
            <a:ext cx="39591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10423186" y="6356350"/>
            <a:ext cx="6258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1" name="Google Shape;21;p2"/>
          <p:cNvCxnSpPr/>
          <p:nvPr/>
        </p:nvCxnSpPr>
        <p:spPr>
          <a:xfrm>
            <a:off x="1188357" y="5151666"/>
            <a:ext cx="9822543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 txBox="1"/>
          <p:nvPr>
            <p:ph type="title"/>
          </p:nvPr>
        </p:nvSpPr>
        <p:spPr>
          <a:xfrm>
            <a:off x="1143000" y="872935"/>
            <a:ext cx="9905999" cy="13608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" type="body"/>
          </p:nvPr>
        </p:nvSpPr>
        <p:spPr>
          <a:xfrm rot="5400000">
            <a:off x="4312441" y="-837415"/>
            <a:ext cx="3567118" cy="9905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0" type="dt"/>
          </p:nvPr>
        </p:nvSpPr>
        <p:spPr>
          <a:xfrm>
            <a:off x="7388157" y="6356350"/>
            <a:ext cx="309339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1" type="ftr"/>
          </p:nvPr>
        </p:nvSpPr>
        <p:spPr>
          <a:xfrm>
            <a:off x="1143000" y="6356350"/>
            <a:ext cx="39591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1"/>
          <p:cNvSpPr txBox="1"/>
          <p:nvPr>
            <p:ph idx="12" type="sldNum"/>
          </p:nvPr>
        </p:nvSpPr>
        <p:spPr>
          <a:xfrm>
            <a:off x="10423186" y="6356350"/>
            <a:ext cx="6258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/>
          <p:nvPr>
            <p:ph type="title"/>
          </p:nvPr>
        </p:nvSpPr>
        <p:spPr>
          <a:xfrm rot="5400000">
            <a:off x="7296149" y="2146976"/>
            <a:ext cx="5029201" cy="2476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" type="body"/>
          </p:nvPr>
        </p:nvSpPr>
        <p:spPr>
          <a:xfrm rot="5400000">
            <a:off x="2290864" y="-277238"/>
            <a:ext cx="5029201" cy="732492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0" type="dt"/>
          </p:nvPr>
        </p:nvSpPr>
        <p:spPr>
          <a:xfrm>
            <a:off x="7388157" y="6356350"/>
            <a:ext cx="309339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1" type="ftr"/>
          </p:nvPr>
        </p:nvSpPr>
        <p:spPr>
          <a:xfrm>
            <a:off x="1143000" y="6356350"/>
            <a:ext cx="39591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2"/>
          <p:cNvSpPr txBox="1"/>
          <p:nvPr>
            <p:ph idx="12" type="sldNum"/>
          </p:nvPr>
        </p:nvSpPr>
        <p:spPr>
          <a:xfrm>
            <a:off x="10423186" y="6356350"/>
            <a:ext cx="6258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/>
          <p:nvPr>
            <p:ph type="title"/>
          </p:nvPr>
        </p:nvSpPr>
        <p:spPr>
          <a:xfrm>
            <a:off x="1143000" y="872935"/>
            <a:ext cx="9905999" cy="13608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" type="body"/>
          </p:nvPr>
        </p:nvSpPr>
        <p:spPr>
          <a:xfrm>
            <a:off x="1143000" y="2332026"/>
            <a:ext cx="9905999" cy="35671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0" type="dt"/>
          </p:nvPr>
        </p:nvSpPr>
        <p:spPr>
          <a:xfrm>
            <a:off x="7388157" y="6356350"/>
            <a:ext cx="309339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1" type="ftr"/>
          </p:nvPr>
        </p:nvSpPr>
        <p:spPr>
          <a:xfrm>
            <a:off x="1143000" y="6356350"/>
            <a:ext cx="39591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10423186" y="6356350"/>
            <a:ext cx="6258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/>
          <p:nvPr>
            <p:ph type="title"/>
          </p:nvPr>
        </p:nvSpPr>
        <p:spPr>
          <a:xfrm>
            <a:off x="1143000" y="1709738"/>
            <a:ext cx="8520952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109725" spcFirstLastPara="1" rIns="109725" wrap="square" tIns="109725">
            <a:norm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icrosoft YaHei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" type="body"/>
          </p:nvPr>
        </p:nvSpPr>
        <p:spPr>
          <a:xfrm>
            <a:off x="1143000" y="4589466"/>
            <a:ext cx="8520952" cy="81326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icrosoft YaHei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icrosoft YaHei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1" name="Google Shape;31;p4"/>
          <p:cNvSpPr txBox="1"/>
          <p:nvPr>
            <p:ph idx="10" type="dt"/>
          </p:nvPr>
        </p:nvSpPr>
        <p:spPr>
          <a:xfrm>
            <a:off x="7388157" y="6356350"/>
            <a:ext cx="309339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1" type="ftr"/>
          </p:nvPr>
        </p:nvSpPr>
        <p:spPr>
          <a:xfrm>
            <a:off x="1143000" y="6356350"/>
            <a:ext cx="39591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"/>
          <p:cNvSpPr txBox="1"/>
          <p:nvPr>
            <p:ph idx="12" type="sldNum"/>
          </p:nvPr>
        </p:nvSpPr>
        <p:spPr>
          <a:xfrm>
            <a:off x="10423186" y="6356350"/>
            <a:ext cx="6258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/>
          <p:nvPr>
            <p:ph type="title"/>
          </p:nvPr>
        </p:nvSpPr>
        <p:spPr>
          <a:xfrm>
            <a:off x="1143000" y="872935"/>
            <a:ext cx="9905999" cy="13608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" type="body"/>
          </p:nvPr>
        </p:nvSpPr>
        <p:spPr>
          <a:xfrm>
            <a:off x="1143000" y="2339501"/>
            <a:ext cx="4798979" cy="355059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2" type="body"/>
          </p:nvPr>
        </p:nvSpPr>
        <p:spPr>
          <a:xfrm>
            <a:off x="6250020" y="2339501"/>
            <a:ext cx="4798980" cy="355059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0" type="dt"/>
          </p:nvPr>
        </p:nvSpPr>
        <p:spPr>
          <a:xfrm>
            <a:off x="7388157" y="6356350"/>
            <a:ext cx="309339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1" type="ftr"/>
          </p:nvPr>
        </p:nvSpPr>
        <p:spPr>
          <a:xfrm>
            <a:off x="1143000" y="6356350"/>
            <a:ext cx="39591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2" type="sldNum"/>
          </p:nvPr>
        </p:nvSpPr>
        <p:spPr>
          <a:xfrm>
            <a:off x="10423186" y="6356350"/>
            <a:ext cx="6258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/>
          <p:nvPr>
            <p:ph type="title"/>
          </p:nvPr>
        </p:nvSpPr>
        <p:spPr>
          <a:xfrm>
            <a:off x="1143000" y="1133272"/>
            <a:ext cx="9905999" cy="84630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" type="body"/>
          </p:nvPr>
        </p:nvSpPr>
        <p:spPr>
          <a:xfrm>
            <a:off x="1142999" y="2067127"/>
            <a:ext cx="4798980" cy="71011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109725" spcFirstLastPara="1" rIns="109725" wrap="square" tIns="109725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sz="2000" cap="none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icrosoft YaHei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icrosoft YaHei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4" name="Google Shape;44;p6"/>
          <p:cNvSpPr txBox="1"/>
          <p:nvPr>
            <p:ph idx="2" type="body"/>
          </p:nvPr>
        </p:nvSpPr>
        <p:spPr>
          <a:xfrm>
            <a:off x="1143001" y="2864795"/>
            <a:ext cx="4798978" cy="302530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3" type="body"/>
          </p:nvPr>
        </p:nvSpPr>
        <p:spPr>
          <a:xfrm>
            <a:off x="6250018" y="2067127"/>
            <a:ext cx="4798981" cy="71011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109725" spcFirstLastPara="1" rIns="109725" wrap="square" tIns="109725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sz="2000" cap="none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icrosoft YaHei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icrosoft YaHei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6" name="Google Shape;46;p6"/>
          <p:cNvSpPr txBox="1"/>
          <p:nvPr>
            <p:ph idx="4" type="body"/>
          </p:nvPr>
        </p:nvSpPr>
        <p:spPr>
          <a:xfrm>
            <a:off x="6250019" y="2864795"/>
            <a:ext cx="4798982" cy="302530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0" type="dt"/>
          </p:nvPr>
        </p:nvSpPr>
        <p:spPr>
          <a:xfrm>
            <a:off x="7388157" y="6356350"/>
            <a:ext cx="309339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1" type="ftr"/>
          </p:nvPr>
        </p:nvSpPr>
        <p:spPr>
          <a:xfrm>
            <a:off x="1143000" y="6356350"/>
            <a:ext cx="39591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6"/>
          <p:cNvSpPr txBox="1"/>
          <p:nvPr>
            <p:ph idx="12" type="sldNum"/>
          </p:nvPr>
        </p:nvSpPr>
        <p:spPr>
          <a:xfrm>
            <a:off x="10423186" y="6356350"/>
            <a:ext cx="6258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/>
          <p:nvPr>
            <p:ph type="title"/>
          </p:nvPr>
        </p:nvSpPr>
        <p:spPr>
          <a:xfrm>
            <a:off x="2019300" y="1322615"/>
            <a:ext cx="8175171" cy="421277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icrosoft YaHe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0" type="dt"/>
          </p:nvPr>
        </p:nvSpPr>
        <p:spPr>
          <a:xfrm>
            <a:off x="7388157" y="6356350"/>
            <a:ext cx="309339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idx="11" type="ftr"/>
          </p:nvPr>
        </p:nvSpPr>
        <p:spPr>
          <a:xfrm>
            <a:off x="1143000" y="6356350"/>
            <a:ext cx="39591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10423186" y="6356350"/>
            <a:ext cx="6258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/>
          <p:nvPr>
            <p:ph idx="10" type="dt"/>
          </p:nvPr>
        </p:nvSpPr>
        <p:spPr>
          <a:xfrm>
            <a:off x="7388157" y="6356350"/>
            <a:ext cx="309339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1" type="ftr"/>
          </p:nvPr>
        </p:nvSpPr>
        <p:spPr>
          <a:xfrm>
            <a:off x="1143000" y="6356350"/>
            <a:ext cx="39591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8"/>
          <p:cNvSpPr txBox="1"/>
          <p:nvPr>
            <p:ph idx="12" type="sldNum"/>
          </p:nvPr>
        </p:nvSpPr>
        <p:spPr>
          <a:xfrm>
            <a:off x="10423186" y="6356350"/>
            <a:ext cx="6258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 type="objTx">
  <p:cSld name="OBJECT_WITH_CAPTIO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/>
          <p:nvPr>
            <p:ph type="title"/>
          </p:nvPr>
        </p:nvSpPr>
        <p:spPr>
          <a:xfrm>
            <a:off x="1143000" y="1600200"/>
            <a:ext cx="3932237" cy="1964986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109725" spcFirstLastPara="1" rIns="109725" wrap="square" tIns="109725">
            <a:norm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icrosoft YaHei"/>
              <a:buNone/>
              <a:defRPr sz="24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1" type="body"/>
          </p:nvPr>
        </p:nvSpPr>
        <p:spPr>
          <a:xfrm>
            <a:off x="5627451" y="987425"/>
            <a:ext cx="5421548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Autofit/>
          </a:bodyPr>
          <a:lstStyle>
            <a:lvl1pPr indent="-4318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icrosoft YaHei"/>
              <a:buNone/>
              <a:defRPr sz="2800"/>
            </a:lvl2pPr>
            <a:lvl3pPr indent="-3810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icrosoft YaHei"/>
              <a:buNone/>
              <a:defRPr sz="2000"/>
            </a:lvl4pPr>
            <a:lvl5pPr indent="-355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2" name="Google Shape;62;p9"/>
          <p:cNvSpPr txBox="1"/>
          <p:nvPr>
            <p:ph idx="2" type="body"/>
          </p:nvPr>
        </p:nvSpPr>
        <p:spPr>
          <a:xfrm>
            <a:off x="1143000" y="3662464"/>
            <a:ext cx="3932237" cy="220652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i="1"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YaHei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icrosoft YaHei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3" name="Google Shape;63;p9"/>
          <p:cNvSpPr txBox="1"/>
          <p:nvPr>
            <p:ph idx="10" type="dt"/>
          </p:nvPr>
        </p:nvSpPr>
        <p:spPr>
          <a:xfrm>
            <a:off x="7388157" y="6356350"/>
            <a:ext cx="309339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1" type="ftr"/>
          </p:nvPr>
        </p:nvSpPr>
        <p:spPr>
          <a:xfrm>
            <a:off x="1143000" y="6356350"/>
            <a:ext cx="39591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10423186" y="6356350"/>
            <a:ext cx="6258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/>
          <p:nvPr>
            <p:ph idx="2" type="pic"/>
          </p:nvPr>
        </p:nvSpPr>
        <p:spPr>
          <a:xfrm>
            <a:off x="5513614" y="987425"/>
            <a:ext cx="5535386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1143000" y="3657601"/>
            <a:ext cx="3932236" cy="22113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i="1"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YaHei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icrosoft YaHei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7388157" y="6356350"/>
            <a:ext cx="309339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1143000" y="6356350"/>
            <a:ext cx="39591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10423186" y="6356350"/>
            <a:ext cx="6258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2" name="Google Shape;72;p10"/>
          <p:cNvSpPr txBox="1"/>
          <p:nvPr>
            <p:ph type="title"/>
          </p:nvPr>
        </p:nvSpPr>
        <p:spPr>
          <a:xfrm>
            <a:off x="1143000" y="1600201"/>
            <a:ext cx="3932236" cy="195942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109725" spcFirstLastPara="1" rIns="109725" wrap="square" tIns="109725">
            <a:norm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icrosoft YaHei"/>
              <a:buNone/>
              <a:defRPr sz="24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9749268" y="4070878"/>
            <a:ext cx="2442733" cy="2787123"/>
          </a:xfrm>
          <a:custGeom>
            <a:rect b="b" l="l" r="r" t="t"/>
            <a:pathLst>
              <a:path extrusionOk="0" h="2787123" w="2442733">
                <a:moveTo>
                  <a:pt x="2442733" y="0"/>
                </a:moveTo>
                <a:lnTo>
                  <a:pt x="2442733" y="2787123"/>
                </a:lnTo>
                <a:lnTo>
                  <a:pt x="0" y="2787123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7" name="Google Shape;7;p1"/>
          <p:cNvSpPr/>
          <p:nvPr/>
        </p:nvSpPr>
        <p:spPr>
          <a:xfrm rot="10800000">
            <a:off x="0" y="0"/>
            <a:ext cx="2442733" cy="2787123"/>
          </a:xfrm>
          <a:custGeom>
            <a:rect b="b" l="l" r="r" t="t"/>
            <a:pathLst>
              <a:path extrusionOk="0" h="2787123" w="2442733">
                <a:moveTo>
                  <a:pt x="2442733" y="0"/>
                </a:moveTo>
                <a:lnTo>
                  <a:pt x="2442733" y="2787123"/>
                </a:lnTo>
                <a:lnTo>
                  <a:pt x="0" y="2787123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cxnSp>
        <p:nvCxnSpPr>
          <p:cNvPr id="8" name="Google Shape;8;p1"/>
          <p:cNvCxnSpPr/>
          <p:nvPr/>
        </p:nvCxnSpPr>
        <p:spPr>
          <a:xfrm>
            <a:off x="1233837" y="6172200"/>
            <a:ext cx="9760638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" name="Google Shape;9;p1"/>
          <p:cNvSpPr txBox="1"/>
          <p:nvPr>
            <p:ph type="title"/>
          </p:nvPr>
        </p:nvSpPr>
        <p:spPr>
          <a:xfrm>
            <a:off x="1143000" y="872935"/>
            <a:ext cx="9905999" cy="13608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icrosoft YaHei"/>
              <a:buNone/>
              <a:defRPr b="1" i="0" sz="40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" name="Google Shape;10;p1"/>
          <p:cNvSpPr txBox="1"/>
          <p:nvPr>
            <p:ph idx="1" type="body"/>
          </p:nvPr>
        </p:nvSpPr>
        <p:spPr>
          <a:xfrm>
            <a:off x="1143000" y="2332026"/>
            <a:ext cx="9905999" cy="35671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Autofit/>
          </a:bodyPr>
          <a:lstStyle>
            <a:lvl1pPr indent="-355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indent="-2286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icrosoft YaHei"/>
              <a:buNone/>
              <a:def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indent="-3302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indent="-2286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YaHei"/>
              <a:buNone/>
              <a:defRPr b="0" i="0" sz="14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indent="-3175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0" type="dt"/>
          </p:nvPr>
        </p:nvSpPr>
        <p:spPr>
          <a:xfrm>
            <a:off x="7388157" y="6356350"/>
            <a:ext cx="309339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1" type="ftr"/>
          </p:nvPr>
        </p:nvSpPr>
        <p:spPr>
          <a:xfrm>
            <a:off x="1143000" y="6356350"/>
            <a:ext cx="39591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2" type="sldNum"/>
          </p:nvPr>
        </p:nvSpPr>
        <p:spPr>
          <a:xfrm>
            <a:off x="10423186" y="6356350"/>
            <a:ext cx="6258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5" Type="http://schemas.openxmlformats.org/officeDocument/2006/relationships/image" Target="../media/image4.png"/><Relationship Id="rId6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jpg"/><Relationship Id="rId4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jpg"/><Relationship Id="rId4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jpg"/><Relationship Id="rId4" Type="http://schemas.openxmlformats.org/officeDocument/2006/relationships/image" Target="../media/image48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Relationship Id="rId4" Type="http://schemas.openxmlformats.org/officeDocument/2006/relationships/image" Target="../media/image20.png"/><Relationship Id="rId5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2.png"/><Relationship Id="rId4" Type="http://schemas.openxmlformats.org/officeDocument/2006/relationships/image" Target="../media/image41.png"/><Relationship Id="rId5" Type="http://schemas.openxmlformats.org/officeDocument/2006/relationships/image" Target="../media/image3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png"/><Relationship Id="rId4" Type="http://schemas.openxmlformats.org/officeDocument/2006/relationships/image" Target="../media/image4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5.png"/><Relationship Id="rId4" Type="http://schemas.openxmlformats.org/officeDocument/2006/relationships/image" Target="../media/image3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5" Type="http://schemas.openxmlformats.org/officeDocument/2006/relationships/image" Target="../media/image13.png"/><Relationship Id="rId6" Type="http://schemas.openxmlformats.org/officeDocument/2006/relationships/image" Target="../media/image10.png"/><Relationship Id="rId7" Type="http://schemas.openxmlformats.org/officeDocument/2006/relationships/image" Target="../media/image3.png"/><Relationship Id="rId8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90" name="Google Shape;90;p13"/>
          <p:cNvSpPr/>
          <p:nvPr/>
        </p:nvSpPr>
        <p:spPr>
          <a:xfrm>
            <a:off x="5311608" y="0"/>
            <a:ext cx="6873692" cy="6858000"/>
          </a:xfrm>
          <a:custGeom>
            <a:rect b="b" l="l" r="r" t="t"/>
            <a:pathLst>
              <a:path extrusionOk="0" h="6858000" w="6873692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lnTo>
                  <a:pt x="601059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91" name="Google Shape;9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1608" y="0"/>
            <a:ext cx="1029343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3"/>
          <p:cNvSpPr/>
          <p:nvPr/>
        </p:nvSpPr>
        <p:spPr>
          <a:xfrm>
            <a:off x="4498223" y="0"/>
            <a:ext cx="6057377" cy="6858000"/>
          </a:xfrm>
          <a:custGeom>
            <a:rect b="b" l="l" r="r" t="t"/>
            <a:pathLst>
              <a:path extrusionOk="0" h="6858000" w="11322200">
                <a:moveTo>
                  <a:pt x="0" y="0"/>
                </a:moveTo>
                <a:lnTo>
                  <a:pt x="11322200" y="0"/>
                </a:lnTo>
                <a:lnTo>
                  <a:pt x="11322198" y="2"/>
                </a:lnTo>
                <a:cubicBezTo>
                  <a:pt x="11322198" y="3"/>
                  <a:pt x="11322197" y="3"/>
                  <a:pt x="11322197" y="4"/>
                </a:cubicBezTo>
                <a:lnTo>
                  <a:pt x="531160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93" name="Google Shape;93;p13"/>
          <p:cNvSpPr/>
          <p:nvPr/>
        </p:nvSpPr>
        <p:spPr>
          <a:xfrm>
            <a:off x="28750" y="0"/>
            <a:ext cx="44982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4" name="Google Shape;94;p13"/>
          <p:cNvCxnSpPr/>
          <p:nvPr/>
        </p:nvCxnSpPr>
        <p:spPr>
          <a:xfrm>
            <a:off x="1031007" y="4865616"/>
            <a:ext cx="4733100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5" name="Google Shape;95;p13"/>
          <p:cNvSpPr txBox="1"/>
          <p:nvPr/>
        </p:nvSpPr>
        <p:spPr>
          <a:xfrm>
            <a:off x="1031007" y="4490216"/>
            <a:ext cx="3560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Ray, </a:t>
            </a:r>
            <a:r>
              <a:rPr b="0" i="0" lang="en-US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Peter, Derek, Darren, Yin</a:t>
            </a:r>
            <a:endParaRPr/>
          </a:p>
        </p:txBody>
      </p:sp>
      <p:grpSp>
        <p:nvGrpSpPr>
          <p:cNvPr id="96" name="Google Shape;96;p13"/>
          <p:cNvGrpSpPr/>
          <p:nvPr/>
        </p:nvGrpSpPr>
        <p:grpSpPr>
          <a:xfrm>
            <a:off x="956050" y="1726749"/>
            <a:ext cx="7323000" cy="2078100"/>
            <a:chOff x="1118013" y="2048549"/>
            <a:chExt cx="7323000" cy="2078100"/>
          </a:xfrm>
        </p:grpSpPr>
        <p:sp>
          <p:nvSpPr>
            <p:cNvPr id="97" name="Google Shape;97;p13"/>
            <p:cNvSpPr/>
            <p:nvPr/>
          </p:nvSpPr>
          <p:spPr>
            <a:xfrm>
              <a:off x="1118013" y="2048549"/>
              <a:ext cx="7323000" cy="207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600"/>
                <a:buFont typeface="Microsoft YaHei"/>
                <a:buNone/>
              </a:pPr>
              <a:r>
                <a:rPr b="1" i="0" lang="en-US" sz="6600" u="none" cap="none" strike="noStrik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RISC-V CPU</a:t>
              </a:r>
              <a:endParaRPr b="1" i="0" sz="66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600"/>
                <a:buFont typeface="Microsoft YaHei"/>
                <a:buNone/>
              </a:pPr>
              <a:r>
                <a:rPr b="1" lang="en-US" sz="6600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香港人嘅CPU計劃</a:t>
              </a:r>
              <a:endParaRPr b="1" sz="66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pic>
          <p:nvPicPr>
            <p:cNvPr id="98" name="Google Shape;98;p1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319214" y="2048561"/>
              <a:ext cx="1039568" cy="103754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9" name="Google Shape;9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1000" y="5420925"/>
            <a:ext cx="1783374" cy="57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3680" y="5420918"/>
            <a:ext cx="2501070" cy="57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dasip Studio Mac extends potential to design for differentiation with  RISC-V - Codasip" id="166" name="Google Shape;166;p22"/>
          <p:cNvPicPr preferRelativeResize="0"/>
          <p:nvPr/>
        </p:nvPicPr>
        <p:blipFill rotWithShape="1">
          <a:blip r:embed="rId3">
            <a:alphaModFix amt="26000"/>
          </a:blip>
          <a:srcRect b="0" l="0" r="0" t="0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2"/>
          <p:cNvSpPr txBox="1"/>
          <p:nvPr>
            <p:ph type="title"/>
          </p:nvPr>
        </p:nvSpPr>
        <p:spPr>
          <a:xfrm>
            <a:off x="583163" y="278407"/>
            <a:ext cx="9905999" cy="13608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icrosoft YaHei"/>
              <a:buNone/>
            </a:pPr>
            <a:r>
              <a:rPr lang="en-US"/>
              <a:t>Why RISC-V ?</a:t>
            </a:r>
            <a:endParaRPr/>
          </a:p>
        </p:txBody>
      </p:sp>
      <p:sp>
        <p:nvSpPr>
          <p:cNvPr id="168" name="Google Shape;168;p22"/>
          <p:cNvSpPr txBox="1"/>
          <p:nvPr>
            <p:ph idx="1" type="body"/>
          </p:nvPr>
        </p:nvSpPr>
        <p:spPr>
          <a:xfrm>
            <a:off x="1203158" y="1639306"/>
            <a:ext cx="10026316" cy="433228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-228600" lvl="0" marL="228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/>
              <a:t>Involves zero new technology but has the power to gain serious international interest over the past 10+ years.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/>
              <a:t>Open-source license on ISA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/>
              <a:t>Software Support</a:t>
            </a:r>
            <a:endParaRPr/>
          </a:p>
          <a:p>
            <a:pPr indent="0" lvl="2" marL="228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/>
              <a:t>- Variety of language compilers (GNU compiler collection)</a:t>
            </a:r>
            <a:endParaRPr/>
          </a:p>
          <a:p>
            <a:pPr indent="0" lvl="2" marL="228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/>
              <a:t>- Supported by Linux Operating System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/>
              <a:t>Hardware Support</a:t>
            </a:r>
            <a:endParaRPr/>
          </a:p>
          <a:p>
            <a:pPr indent="0" lvl="2" marL="228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/>
              <a:t>- Many large companies are offering or have announced RISC-V hardware</a:t>
            </a:r>
            <a:endParaRPr/>
          </a:p>
          <a:p>
            <a:pPr indent="-101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dasip Studio Mac extends potential to design for differentiation with  RISC-V - Codasip" id="173" name="Google Shape;173;p23"/>
          <p:cNvPicPr preferRelativeResize="0"/>
          <p:nvPr/>
        </p:nvPicPr>
        <p:blipFill rotWithShape="1">
          <a:blip r:embed="rId3">
            <a:alphaModFix amt="26000"/>
          </a:blip>
          <a:srcRect b="0" l="0" r="0" t="0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3"/>
          <p:cNvSpPr txBox="1"/>
          <p:nvPr>
            <p:ph type="title"/>
          </p:nvPr>
        </p:nvSpPr>
        <p:spPr>
          <a:xfrm>
            <a:off x="583163" y="278407"/>
            <a:ext cx="9905999" cy="13608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icrosoft YaHei"/>
              <a:buNone/>
            </a:pPr>
            <a:r>
              <a:rPr lang="en-US"/>
              <a:t>Instruction Set Architecture (ISA)</a:t>
            </a:r>
            <a:endParaRPr/>
          </a:p>
        </p:txBody>
      </p:sp>
      <p:sp>
        <p:nvSpPr>
          <p:cNvPr id="175" name="Google Shape;175;p23"/>
          <p:cNvSpPr txBox="1"/>
          <p:nvPr>
            <p:ph idx="1" type="body"/>
          </p:nvPr>
        </p:nvSpPr>
        <p:spPr>
          <a:xfrm>
            <a:off x="1203150" y="1768026"/>
            <a:ext cx="10026300" cy="39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-228600" lvl="0" marL="228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/>
              <a:t>ISA is an abstract model of a computer architecture, defining things such as register model, machine code instructions, as well as memory model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/>
              <a:t>Specifies what the processor is capable of doing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/>
              <a:t>Most ISAs are intellectual properties that is licensed $$$</a:t>
            </a:r>
            <a:endParaRPr/>
          </a:p>
          <a:p>
            <a:pPr indent="-101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/>
              <a:t>Widely used ISAs: x86 and ARM architecture</a:t>
            </a:r>
            <a:endParaRPr/>
          </a:p>
          <a:p>
            <a:pPr indent="-101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t/>
            </a:r>
            <a:endParaRPr/>
          </a:p>
          <a:p>
            <a:pPr indent="-101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dasip Studio Mac extends potential to design for differentiation with  RISC-V - Codasip" id="180" name="Google Shape;180;p24"/>
          <p:cNvPicPr preferRelativeResize="0"/>
          <p:nvPr/>
        </p:nvPicPr>
        <p:blipFill rotWithShape="1">
          <a:blip r:embed="rId3">
            <a:alphaModFix amt="26000"/>
          </a:blip>
          <a:srcRect b="0" l="0" r="0" t="0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4"/>
          <p:cNvSpPr txBox="1"/>
          <p:nvPr>
            <p:ph type="title"/>
          </p:nvPr>
        </p:nvSpPr>
        <p:spPr>
          <a:xfrm>
            <a:off x="583163" y="278407"/>
            <a:ext cx="9906000" cy="136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icrosoft YaHei"/>
              <a:buNone/>
            </a:pPr>
            <a:r>
              <a:rPr lang="en-US"/>
              <a:t>Instruction Set Architecture (ISA)</a:t>
            </a:r>
            <a:endParaRPr/>
          </a:p>
        </p:txBody>
      </p:sp>
      <p:sp>
        <p:nvSpPr>
          <p:cNvPr id="182" name="Google Shape;182;p24"/>
          <p:cNvSpPr txBox="1"/>
          <p:nvPr>
            <p:ph idx="1" type="body"/>
          </p:nvPr>
        </p:nvSpPr>
        <p:spPr>
          <a:xfrm>
            <a:off x="1015400" y="1768025"/>
            <a:ext cx="10214100" cy="44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-101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1800"/>
              <a:t>Reduced Instruction Set Computers (RISC) and Complex Instruction Set Computers (CISC)</a:t>
            </a:r>
            <a:endParaRPr sz="1800"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1800" u="sng"/>
              <a:t>Common examples</a:t>
            </a:r>
            <a:endParaRPr sz="1800" u="sng"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1600"/>
              <a:t>CIS</a:t>
            </a:r>
            <a:r>
              <a:rPr lang="en-US" sz="1600"/>
              <a:t>C</a:t>
            </a:r>
            <a:r>
              <a:rPr lang="en-US" sz="1600"/>
              <a:t>: Intel x86</a:t>
            </a:r>
            <a:endParaRPr sz="1600"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1600"/>
              <a:t>RISC: ARM, RISC-V</a:t>
            </a:r>
            <a:endParaRPr sz="1600"/>
          </a:p>
        </p:txBody>
      </p:sp>
      <p:pic>
        <p:nvPicPr>
          <p:cNvPr id="183" name="Google Shape;18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0700" y="2504550"/>
            <a:ext cx="7424076" cy="418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dasip Studio Mac extends potential to design for differentiation with  RISC-V - Codasip" id="188" name="Google Shape;188;p25"/>
          <p:cNvPicPr preferRelativeResize="0"/>
          <p:nvPr/>
        </p:nvPicPr>
        <p:blipFill rotWithShape="1">
          <a:blip r:embed="rId3">
            <a:alphaModFix amt="26000"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5"/>
          <p:cNvSpPr txBox="1"/>
          <p:nvPr>
            <p:ph type="title"/>
          </p:nvPr>
        </p:nvSpPr>
        <p:spPr>
          <a:xfrm>
            <a:off x="583163" y="278407"/>
            <a:ext cx="9905999" cy="13608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icrosoft YaHei"/>
              <a:buNone/>
            </a:pPr>
            <a:r>
              <a:rPr lang="en-US"/>
              <a:t>Instruction Set (RV32I)</a:t>
            </a:r>
            <a:endParaRPr/>
          </a:p>
        </p:txBody>
      </p:sp>
      <p:sp>
        <p:nvSpPr>
          <p:cNvPr id="190" name="Google Shape;190;p25"/>
          <p:cNvSpPr txBox="1"/>
          <p:nvPr>
            <p:ph idx="1" type="body"/>
          </p:nvPr>
        </p:nvSpPr>
        <p:spPr>
          <a:xfrm>
            <a:off x="898352" y="1639300"/>
            <a:ext cx="7341300" cy="43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-228600" lvl="0" marL="228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b="1" lang="en-US" u="sng"/>
              <a:t>Addition of a register and immediate</a:t>
            </a:r>
            <a:endParaRPr b="1" u="sng"/>
          </a:p>
          <a:p>
            <a:pPr indent="-3302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➔"/>
            </a:pPr>
            <a:r>
              <a:rPr lang="en-US" sz="1800"/>
              <a:t>Assembly </a:t>
            </a:r>
            <a:r>
              <a:rPr lang="en-US" sz="1800"/>
              <a:t>Format: addi rd, rs1, simm12</a:t>
            </a:r>
            <a:endParaRPr sz="1800"/>
          </a:p>
          <a:p>
            <a:pPr indent="-3302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➔"/>
            </a:pPr>
            <a:r>
              <a:rPr lang="en-US" sz="1800"/>
              <a:t>eg: addi x1, x2, 0x123</a:t>
            </a:r>
            <a:endParaRPr sz="1800"/>
          </a:p>
          <a:p>
            <a:pPr indent="-3429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-US" sz="1800"/>
              <a:t>Val</a:t>
            </a:r>
            <a:r>
              <a:rPr lang="en-US" sz="900"/>
              <a:t>[x1]</a:t>
            </a:r>
            <a:r>
              <a:rPr lang="en-US" sz="1800"/>
              <a:t> = Val</a:t>
            </a:r>
            <a:r>
              <a:rPr lang="en-US" sz="900"/>
              <a:t>[x2]</a:t>
            </a:r>
            <a:r>
              <a:rPr lang="en-US" sz="1800"/>
              <a:t> + 0x123</a:t>
            </a:r>
            <a:endParaRPr sz="18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15900" lvl="0" marL="228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b="1" lang="en-US" u="sng"/>
              <a:t>Addition of registers</a:t>
            </a:r>
            <a:endParaRPr b="1" u="sng"/>
          </a:p>
          <a:p>
            <a:pPr indent="-3302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➔"/>
            </a:pPr>
            <a:r>
              <a:rPr lang="en-US" sz="1800"/>
              <a:t>Assembly </a:t>
            </a:r>
            <a:r>
              <a:rPr lang="en-US" sz="1800"/>
              <a:t>Format: add rd, rs1, rs2</a:t>
            </a:r>
            <a:endParaRPr sz="1800"/>
          </a:p>
          <a:p>
            <a:pPr indent="-3302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➔"/>
            </a:pPr>
            <a:r>
              <a:rPr lang="en-US" sz="1800"/>
              <a:t>eg: add x3, x1, x2</a:t>
            </a:r>
            <a:endParaRPr sz="1800"/>
          </a:p>
          <a:p>
            <a:pPr indent="-3429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-US" sz="1800"/>
              <a:t>Val</a:t>
            </a:r>
            <a:r>
              <a:rPr lang="en-US" sz="900"/>
              <a:t>[x3]</a:t>
            </a:r>
            <a:r>
              <a:rPr lang="en-US" sz="1800"/>
              <a:t> = Val</a:t>
            </a:r>
            <a:r>
              <a:rPr lang="en-US" sz="900"/>
              <a:t>[x1]</a:t>
            </a:r>
            <a:r>
              <a:rPr lang="en-US" sz="1800"/>
              <a:t> + Val</a:t>
            </a:r>
            <a:r>
              <a:rPr lang="en-US" sz="900"/>
              <a:t>[x2]</a:t>
            </a:r>
            <a:endParaRPr sz="900"/>
          </a:p>
        </p:txBody>
      </p:sp>
      <p:pic>
        <p:nvPicPr>
          <p:cNvPr id="191" name="Google Shape;191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93956" y="278408"/>
            <a:ext cx="3389311" cy="5693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dasip Studio Mac extends potential to design for differentiation with  RISC-V - Codasip" id="196" name="Google Shape;196;p26"/>
          <p:cNvPicPr preferRelativeResize="0"/>
          <p:nvPr/>
        </p:nvPicPr>
        <p:blipFill rotWithShape="1">
          <a:blip r:embed="rId3">
            <a:alphaModFix amt="26000"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6"/>
          <p:cNvSpPr txBox="1"/>
          <p:nvPr>
            <p:ph type="title"/>
          </p:nvPr>
        </p:nvSpPr>
        <p:spPr>
          <a:xfrm>
            <a:off x="583163" y="278407"/>
            <a:ext cx="9906000" cy="136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icrosoft YaHei"/>
              <a:buNone/>
            </a:pPr>
            <a:r>
              <a:rPr lang="en-US"/>
              <a:t>Instruction Set (RV32I)</a:t>
            </a:r>
            <a:endParaRPr/>
          </a:p>
        </p:txBody>
      </p:sp>
      <p:sp>
        <p:nvSpPr>
          <p:cNvPr id="198" name="Google Shape;198;p26"/>
          <p:cNvSpPr txBox="1"/>
          <p:nvPr>
            <p:ph idx="1" type="body"/>
          </p:nvPr>
        </p:nvSpPr>
        <p:spPr>
          <a:xfrm>
            <a:off x="898350" y="2275550"/>
            <a:ext cx="10287900" cy="36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-228600" lvl="0" marL="228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/>
              <a:t>Most CPUs have </a:t>
            </a:r>
            <a:r>
              <a:rPr lang="en-US"/>
              <a:t>similar</a:t>
            </a:r>
            <a:r>
              <a:rPr lang="en-US"/>
              <a:t> instruction functions (eg: add, sub, mul, load, store)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/>
              <a:t>So, what is special about RISC-V instruction set?</a:t>
            </a:r>
            <a:endParaRPr b="1" sz="32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dasip Studio Mac extends potential to design for differentiation with  RISC-V - Codasip" id="203" name="Google Shape;203;p27"/>
          <p:cNvPicPr preferRelativeResize="0"/>
          <p:nvPr/>
        </p:nvPicPr>
        <p:blipFill rotWithShape="1">
          <a:blip r:embed="rId3">
            <a:alphaModFix amt="26000"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7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>
            <a:off x="8350675" y="0"/>
            <a:ext cx="3841326" cy="292895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7"/>
          <p:cNvSpPr txBox="1"/>
          <p:nvPr>
            <p:ph idx="1" type="body"/>
          </p:nvPr>
        </p:nvSpPr>
        <p:spPr>
          <a:xfrm>
            <a:off x="898350" y="1639200"/>
            <a:ext cx="10287900" cy="43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-228600" lvl="0" marL="228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/>
              <a:t>CPUs </a:t>
            </a:r>
            <a:r>
              <a:rPr lang="en-US"/>
              <a:t>don't</a:t>
            </a:r>
            <a:r>
              <a:rPr lang="en-US"/>
              <a:t> understand assembly instructions, they understand Op</a:t>
            </a:r>
            <a:r>
              <a:rPr lang="en-US"/>
              <a:t>co</a:t>
            </a:r>
            <a:r>
              <a:rPr lang="en-US"/>
              <a:t>des</a:t>
            </a:r>
            <a:endParaRPr/>
          </a:p>
          <a:p>
            <a:pPr indent="-215900" lvl="0" marL="228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Opcodes are also known as </a:t>
            </a:r>
            <a:r>
              <a:rPr b="1" lang="en-US"/>
              <a:t>I</a:t>
            </a:r>
            <a:r>
              <a:rPr b="1" lang="en-US"/>
              <a:t>nstruction Machine Code</a:t>
            </a:r>
            <a:endParaRPr b="1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215900" lvl="0" marL="228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Most instructions are 32-bits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600"/>
              <a:t>eg: addi x1, x2, 0x123 (I-type)</a:t>
            </a:r>
            <a:endParaRPr sz="16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600" u="sng"/>
              <a:t>Machine Code: 0001 0010 0011 00010 000 00001 0010011 (binary) or 1231 0093 (hex)</a:t>
            </a:r>
            <a:endParaRPr i="1" sz="1600" u="sng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/>
          </a:p>
        </p:txBody>
      </p:sp>
      <p:sp>
        <p:nvSpPr>
          <p:cNvPr id="206" name="Google Shape;206;p27"/>
          <p:cNvSpPr txBox="1"/>
          <p:nvPr>
            <p:ph type="title"/>
          </p:nvPr>
        </p:nvSpPr>
        <p:spPr>
          <a:xfrm>
            <a:off x="583163" y="278407"/>
            <a:ext cx="9906000" cy="136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icrosoft YaHei"/>
              <a:buNone/>
            </a:pPr>
            <a:r>
              <a:rPr lang="en-US"/>
              <a:t>Opcodes (Operation Code)</a:t>
            </a:r>
            <a:endParaRPr/>
          </a:p>
        </p:txBody>
      </p:sp>
      <p:pic>
        <p:nvPicPr>
          <p:cNvPr id="207" name="Google Shape;207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54250" y="2619850"/>
            <a:ext cx="6032325" cy="131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7"/>
          <p:cNvPicPr preferRelativeResize="0"/>
          <p:nvPr/>
        </p:nvPicPr>
        <p:blipFill rotWithShape="1">
          <a:blip r:embed="rId6">
            <a:alphaModFix/>
          </a:blip>
          <a:srcRect b="0" l="2056" r="0" t="10698"/>
          <a:stretch/>
        </p:blipFill>
        <p:spPr>
          <a:xfrm>
            <a:off x="1354250" y="4856750"/>
            <a:ext cx="9832000" cy="28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dasip Studio Mac extends potential to design for differentiation with  RISC-V - Codasip" id="213" name="Google Shape;213;p28"/>
          <p:cNvPicPr preferRelativeResize="0"/>
          <p:nvPr/>
        </p:nvPicPr>
        <p:blipFill rotWithShape="1">
          <a:blip r:embed="rId3">
            <a:alphaModFix amt="26000"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8"/>
          <p:cNvSpPr txBox="1"/>
          <p:nvPr>
            <p:ph idx="1" type="body"/>
          </p:nvPr>
        </p:nvSpPr>
        <p:spPr>
          <a:xfrm>
            <a:off x="898350" y="1639300"/>
            <a:ext cx="10312500" cy="43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-228600" lvl="0" marL="228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/>
              <a:t>Programmers </a:t>
            </a:r>
            <a:r>
              <a:rPr lang="en-US"/>
              <a:t>won't</a:t>
            </a:r>
            <a:r>
              <a:rPr lang="en-US"/>
              <a:t> write opcodes/machine codes themselves (impossible) </a:t>
            </a:r>
            <a:endParaRPr/>
          </a:p>
          <a:p>
            <a:pPr indent="-215900" lvl="0" marL="228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CPU can only understand opcodes/machine codes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/>
              <a:t>So, How are assembly programs changed to machine codes?</a:t>
            </a:r>
            <a:endParaRPr b="1" sz="26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-US"/>
              <a:t>Assembler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-US"/>
              <a:t>Disassembler</a:t>
            </a:r>
            <a:endParaRPr/>
          </a:p>
        </p:txBody>
      </p:sp>
      <p:sp>
        <p:nvSpPr>
          <p:cNvPr id="215" name="Google Shape;215;p28"/>
          <p:cNvSpPr txBox="1"/>
          <p:nvPr>
            <p:ph type="title"/>
          </p:nvPr>
        </p:nvSpPr>
        <p:spPr>
          <a:xfrm>
            <a:off x="583163" y="278407"/>
            <a:ext cx="9906000" cy="136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icrosoft YaHei"/>
              <a:buNone/>
            </a:pPr>
            <a:r>
              <a:rPr lang="en-US"/>
              <a:t>Opcodes (Operation Code)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9"/>
          <p:cNvSpPr txBox="1"/>
          <p:nvPr>
            <p:ph type="title"/>
          </p:nvPr>
        </p:nvSpPr>
        <p:spPr>
          <a:xfrm>
            <a:off x="752947" y="320808"/>
            <a:ext cx="9906000" cy="136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icrosoft YaHei"/>
              <a:buNone/>
            </a:pPr>
            <a:r>
              <a:rPr lang="en-US"/>
              <a:t>Assembler</a:t>
            </a:r>
            <a:endParaRPr/>
          </a:p>
        </p:txBody>
      </p:sp>
      <p:sp>
        <p:nvSpPr>
          <p:cNvPr id="221" name="Google Shape;221;p29"/>
          <p:cNvSpPr txBox="1"/>
          <p:nvPr>
            <p:ph idx="1" type="body"/>
          </p:nvPr>
        </p:nvSpPr>
        <p:spPr>
          <a:xfrm>
            <a:off x="1143000" y="1542375"/>
            <a:ext cx="10213800" cy="27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/>
              <a:t>A computer program which translates assembly language to machine language, which consists of several smaller components like: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icrosoft YaHei"/>
              <a:buChar char="➢"/>
            </a:pPr>
            <a:r>
              <a:rPr lang="en-US"/>
              <a:t>Parser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icrosoft YaHei"/>
              <a:buChar char="➢"/>
            </a:pPr>
            <a:r>
              <a:rPr lang="en-US"/>
              <a:t>Lexer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icrosoft YaHei"/>
              <a:buChar char="➢"/>
            </a:pPr>
            <a:r>
              <a:rPr lang="en-US"/>
              <a:t>Encoder</a:t>
            </a:r>
            <a:endParaRPr/>
          </a:p>
        </p:txBody>
      </p:sp>
      <p:pic>
        <p:nvPicPr>
          <p:cNvPr id="222" name="Google Shape;22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60729" y="3571870"/>
            <a:ext cx="2598912" cy="405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14425" y="4268199"/>
            <a:ext cx="3042375" cy="163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60730" y="2661221"/>
            <a:ext cx="2855586" cy="675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0"/>
          <p:cNvSpPr txBox="1"/>
          <p:nvPr>
            <p:ph type="title"/>
          </p:nvPr>
        </p:nvSpPr>
        <p:spPr>
          <a:xfrm>
            <a:off x="453190" y="278407"/>
            <a:ext cx="9905999" cy="13608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icrosoft YaHei"/>
              <a:buNone/>
            </a:pPr>
            <a:r>
              <a:rPr lang="en-US"/>
              <a:t>Disassembler</a:t>
            </a:r>
            <a:endParaRPr/>
          </a:p>
        </p:txBody>
      </p:sp>
      <p:sp>
        <p:nvSpPr>
          <p:cNvPr id="230" name="Google Shape;230;p30"/>
          <p:cNvSpPr txBox="1"/>
          <p:nvPr>
            <p:ph idx="1" type="body"/>
          </p:nvPr>
        </p:nvSpPr>
        <p:spPr>
          <a:xfrm>
            <a:off x="1124850" y="1816125"/>
            <a:ext cx="10361400" cy="41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/>
              <a:t>A computer program that </a:t>
            </a:r>
            <a:r>
              <a:rPr lang="en-US"/>
              <a:t>translates machine language</a:t>
            </a:r>
            <a:r>
              <a:rPr lang="en-US"/>
              <a:t> into assembly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/>
              <a:t>Often formatted for human-readability rather than suitability for input to an assembler, making it principally a reverse-engineering tool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b="1" lang="en-US"/>
              <a:t>Input</a:t>
            </a:r>
            <a:endParaRPr b="1"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b="1" lang="en-US"/>
              <a:t>Output</a:t>
            </a:r>
            <a:endParaRPr b="1"/>
          </a:p>
        </p:txBody>
      </p:sp>
      <p:pic>
        <p:nvPicPr>
          <p:cNvPr id="231" name="Google Shape;231;p30"/>
          <p:cNvPicPr preferRelativeResize="0"/>
          <p:nvPr/>
        </p:nvPicPr>
        <p:blipFill rotWithShape="1">
          <a:blip r:embed="rId3">
            <a:alphaModFix/>
          </a:blip>
          <a:srcRect b="0" l="50809" r="0" t="0"/>
          <a:stretch/>
        </p:blipFill>
        <p:spPr>
          <a:xfrm>
            <a:off x="2359075" y="5187998"/>
            <a:ext cx="4446475" cy="54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0"/>
          <p:cNvPicPr preferRelativeResize="0"/>
          <p:nvPr/>
        </p:nvPicPr>
        <p:blipFill rotWithShape="1">
          <a:blip r:embed="rId3">
            <a:alphaModFix/>
          </a:blip>
          <a:srcRect b="0" l="0" r="60276" t="0"/>
          <a:stretch/>
        </p:blipFill>
        <p:spPr>
          <a:xfrm>
            <a:off x="2359075" y="4174024"/>
            <a:ext cx="3590800" cy="54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1"/>
          <p:cNvSpPr txBox="1"/>
          <p:nvPr>
            <p:ph type="title"/>
          </p:nvPr>
        </p:nvSpPr>
        <p:spPr>
          <a:xfrm>
            <a:off x="1035975" y="460635"/>
            <a:ext cx="9906000" cy="1360800"/>
          </a:xfrm>
          <a:prstGeom prst="rect">
            <a:avLst/>
          </a:prstGeom>
        </p:spPr>
        <p:txBody>
          <a:bodyPr anchorCtr="0" anchor="ctr" bIns="91425" lIns="109725" spcFirstLastPara="1" rIns="109725" wrap="square" tIns="109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/>
              <a:t>RISC-V Base Type Instructions</a:t>
            </a:r>
            <a:endParaRPr sz="3800"/>
          </a:p>
        </p:txBody>
      </p:sp>
      <p:sp>
        <p:nvSpPr>
          <p:cNvPr id="238" name="Google Shape;238;p31"/>
          <p:cNvSpPr txBox="1"/>
          <p:nvPr>
            <p:ph idx="1" type="body"/>
          </p:nvPr>
        </p:nvSpPr>
        <p:spPr>
          <a:xfrm>
            <a:off x="1259750" y="1611500"/>
            <a:ext cx="5082300" cy="492900"/>
          </a:xfrm>
          <a:prstGeom prst="rect">
            <a:avLst/>
          </a:prstGeom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R</a:t>
            </a:r>
            <a:r>
              <a:rPr lang="en-US"/>
              <a:t>ISC-V base instruction</a:t>
            </a:r>
            <a:r>
              <a:rPr lang="en-US"/>
              <a:t> formats</a:t>
            </a:r>
            <a:endParaRPr/>
          </a:p>
        </p:txBody>
      </p:sp>
      <p:pic>
        <p:nvPicPr>
          <p:cNvPr id="239" name="Google Shape;23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9775" y="2104404"/>
            <a:ext cx="5082275" cy="142467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1"/>
          <p:cNvSpPr txBox="1"/>
          <p:nvPr>
            <p:ph idx="1" type="body"/>
          </p:nvPr>
        </p:nvSpPr>
        <p:spPr>
          <a:xfrm>
            <a:off x="1259700" y="3638950"/>
            <a:ext cx="5082300" cy="492900"/>
          </a:xfrm>
          <a:prstGeom prst="rect">
            <a:avLst/>
          </a:prstGeom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RISC-V base instruction formats showing immediate variants</a:t>
            </a:r>
            <a:endParaRPr/>
          </a:p>
        </p:txBody>
      </p:sp>
      <p:pic>
        <p:nvPicPr>
          <p:cNvPr id="241" name="Google Shape;24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9775" y="4436650"/>
            <a:ext cx="5082277" cy="169912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1"/>
          <p:cNvSpPr txBox="1"/>
          <p:nvPr>
            <p:ph idx="1" type="body"/>
          </p:nvPr>
        </p:nvSpPr>
        <p:spPr>
          <a:xfrm>
            <a:off x="6722275" y="1930675"/>
            <a:ext cx="4202700" cy="4020300"/>
          </a:xfrm>
          <a:prstGeom prst="rect">
            <a:avLst/>
          </a:prstGeom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/>
              <a:t>opcode</a:t>
            </a:r>
            <a:r>
              <a:rPr lang="en-US"/>
              <a:t> -</a:t>
            </a:r>
            <a:r>
              <a:rPr lang="en-US"/>
              <a:t> determine instruction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/>
              <a:t>rd</a:t>
            </a:r>
            <a:r>
              <a:rPr lang="en-US"/>
              <a:t> - destination register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/>
              <a:t>rs1/rs2 </a:t>
            </a:r>
            <a:r>
              <a:rPr lang="en-US"/>
              <a:t>- source registers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/>
              <a:t>funct3 </a:t>
            </a:r>
            <a:r>
              <a:rPr lang="en-US"/>
              <a:t>- determine instruction (advanced)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/>
              <a:t>funct7 - </a:t>
            </a:r>
            <a:r>
              <a:rPr lang="en-US"/>
              <a:t>determine instruction (more advanced)</a:t>
            </a:r>
            <a:endParaRPr b="1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/>
              <a:t>imm</a:t>
            </a:r>
            <a:r>
              <a:rPr lang="en-US"/>
              <a:t> - immediate value</a:t>
            </a:r>
            <a:r>
              <a:rPr lang="en-US"/>
              <a:t>/offset = </a:t>
            </a:r>
            <a:r>
              <a:rPr lang="en-US"/>
              <a:t>constant</a:t>
            </a:r>
            <a:r>
              <a:rPr lang="en-US"/>
              <a:t> integer data</a:t>
            </a:r>
            <a:endParaRPr/>
          </a:p>
        </p:txBody>
      </p:sp>
      <p:sp>
        <p:nvSpPr>
          <p:cNvPr id="243" name="Google Shape;243;p31"/>
          <p:cNvSpPr txBox="1"/>
          <p:nvPr>
            <p:ph idx="1" type="body"/>
          </p:nvPr>
        </p:nvSpPr>
        <p:spPr>
          <a:xfrm>
            <a:off x="11430000" y="0"/>
            <a:ext cx="762300" cy="492900"/>
          </a:xfrm>
          <a:prstGeom prst="rect">
            <a:avLst/>
          </a:prstGeom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/>
              <a:t>Yin</a:t>
            </a:r>
            <a:endParaRPr sz="2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4"/>
          <p:cNvSpPr txBox="1"/>
          <p:nvPr>
            <p:ph type="ctrTitle"/>
          </p:nvPr>
        </p:nvSpPr>
        <p:spPr>
          <a:xfrm>
            <a:off x="2337225" y="2332449"/>
            <a:ext cx="8986500" cy="860700"/>
          </a:xfrm>
          <a:prstGeom prst="rect">
            <a:avLst/>
          </a:prstGeom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CPU Special Interest Group</a:t>
            </a:r>
            <a:endParaRPr/>
          </a:p>
        </p:txBody>
      </p:sp>
      <p:sp>
        <p:nvSpPr>
          <p:cNvPr id="106" name="Google Shape;106;p14"/>
          <p:cNvSpPr txBox="1"/>
          <p:nvPr>
            <p:ph idx="1" type="subTitle"/>
          </p:nvPr>
        </p:nvSpPr>
        <p:spPr>
          <a:xfrm>
            <a:off x="1143000" y="5463522"/>
            <a:ext cx="8986500" cy="650400"/>
          </a:xfrm>
          <a:prstGeom prst="rect">
            <a:avLst/>
          </a:prstGeom>
        </p:spPr>
        <p:txBody>
          <a:bodyPr anchorCtr="0" anchor="t" bIns="91425" lIns="109725" spcFirstLastPara="1" rIns="109725" wrap="square" tIns="109725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Who are we</a:t>
            </a:r>
            <a:endParaRPr/>
          </a:p>
        </p:txBody>
      </p:sp>
      <p:pic>
        <p:nvPicPr>
          <p:cNvPr id="107" name="Google Shape;10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42100" y="5631650"/>
            <a:ext cx="2680076" cy="86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829" y="2079700"/>
            <a:ext cx="1366200" cy="1366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2"/>
          <p:cNvSpPr txBox="1"/>
          <p:nvPr>
            <p:ph type="title"/>
          </p:nvPr>
        </p:nvSpPr>
        <p:spPr>
          <a:xfrm>
            <a:off x="957300" y="150525"/>
            <a:ext cx="9906000" cy="686400"/>
          </a:xfrm>
          <a:prstGeom prst="rect">
            <a:avLst/>
          </a:prstGeom>
        </p:spPr>
        <p:txBody>
          <a:bodyPr anchorCtr="0" anchor="ctr" bIns="91425" lIns="109725" spcFirstLastPara="1" rIns="109725" wrap="square" tIns="109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/>
              <a:t>RISC-V Instruction Assemble</a:t>
            </a:r>
            <a:endParaRPr sz="3800"/>
          </a:p>
        </p:txBody>
      </p:sp>
      <p:sp>
        <p:nvSpPr>
          <p:cNvPr id="249" name="Google Shape;249;p32"/>
          <p:cNvSpPr txBox="1"/>
          <p:nvPr>
            <p:ph idx="1" type="body"/>
          </p:nvPr>
        </p:nvSpPr>
        <p:spPr>
          <a:xfrm>
            <a:off x="3419225" y="773267"/>
            <a:ext cx="5082300" cy="552600"/>
          </a:xfrm>
          <a:prstGeom prst="rect">
            <a:avLst/>
          </a:prstGeom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600"/>
              <a:t>example code: </a:t>
            </a:r>
            <a:r>
              <a:rPr b="1" lang="en-US" sz="2600"/>
              <a:t>add x0, x1, x2</a:t>
            </a:r>
            <a:endParaRPr b="1" sz="2600"/>
          </a:p>
        </p:txBody>
      </p:sp>
      <p:sp>
        <p:nvSpPr>
          <p:cNvPr id="250" name="Google Shape;250;p32"/>
          <p:cNvSpPr txBox="1"/>
          <p:nvPr>
            <p:ph idx="1" type="body"/>
          </p:nvPr>
        </p:nvSpPr>
        <p:spPr>
          <a:xfrm>
            <a:off x="6903825" y="2260150"/>
            <a:ext cx="5082300" cy="3825300"/>
          </a:xfrm>
          <a:prstGeom prst="rect">
            <a:avLst/>
          </a:prstGeom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600"/>
              <a:t>Syntax of instruction (add) -  </a:t>
            </a:r>
            <a:r>
              <a:rPr lang="en-US" sz="1600"/>
              <a:t>add rd, rs1, rs2</a:t>
            </a:r>
            <a:endParaRPr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600"/>
              <a:t>Opcode - 0110011</a:t>
            </a:r>
            <a:endParaRPr b="1"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600"/>
              <a:t>rd - x0 (00000)</a:t>
            </a:r>
            <a:endParaRPr b="1"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600"/>
              <a:t>funct3 - 000</a:t>
            </a:r>
            <a:endParaRPr b="1"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600"/>
              <a:t>rs1 - x1 (00001)</a:t>
            </a:r>
            <a:endParaRPr b="1"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600"/>
              <a:t>rs2 - x2 (00010)</a:t>
            </a:r>
            <a:endParaRPr b="1"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600"/>
              <a:t>funct7 - 0000000</a:t>
            </a:r>
            <a:endParaRPr b="1"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2300"/>
          </a:p>
        </p:txBody>
      </p:sp>
      <p:pic>
        <p:nvPicPr>
          <p:cNvPr id="251" name="Google Shape;25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100" y="1499675"/>
            <a:ext cx="5985551" cy="518792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52" name="Google Shape;252;p32"/>
          <p:cNvGraphicFramePr/>
          <p:nvPr/>
        </p:nvGraphicFramePr>
        <p:xfrm>
          <a:off x="7023875" y="271908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{621A9974-D5FF-4557-A484-2947CD0DAC66}</a:tableStyleId>
              </a:tblPr>
              <a:tblGrid>
                <a:gridCol w="937775"/>
                <a:gridCol w="937775"/>
                <a:gridCol w="937775"/>
                <a:gridCol w="937775"/>
              </a:tblGrid>
              <a:tr h="387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accent2"/>
                          </a:solidFill>
                        </a:rPr>
                        <a:t>add</a:t>
                      </a:r>
                      <a:endParaRPr>
                        <a:solidFill>
                          <a:schemeClr val="accent2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accent2"/>
                          </a:solidFill>
                        </a:rPr>
                        <a:t>rd</a:t>
                      </a:r>
                      <a:endParaRPr>
                        <a:solidFill>
                          <a:schemeClr val="accent2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accent2"/>
                          </a:solidFill>
                        </a:rPr>
                        <a:t>rs1</a:t>
                      </a:r>
                      <a:endParaRPr>
                        <a:solidFill>
                          <a:schemeClr val="accent2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accent2"/>
                          </a:solidFill>
                        </a:rPr>
                        <a:t>rs2</a:t>
                      </a:r>
                      <a:endParaRPr>
                        <a:solidFill>
                          <a:schemeClr val="accent2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7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accent2"/>
                          </a:solidFill>
                        </a:rPr>
                        <a:t>add</a:t>
                      </a:r>
                      <a:endParaRPr>
                        <a:solidFill>
                          <a:schemeClr val="accent2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accent2"/>
                          </a:solidFill>
                        </a:rPr>
                        <a:t>x0</a:t>
                      </a:r>
                      <a:endParaRPr>
                        <a:solidFill>
                          <a:schemeClr val="accent2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accent2"/>
                          </a:solidFill>
                        </a:rPr>
                        <a:t>x1</a:t>
                      </a:r>
                      <a:endParaRPr>
                        <a:solidFill>
                          <a:schemeClr val="accent2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accent2"/>
                          </a:solidFill>
                        </a:rPr>
                        <a:t>x2</a:t>
                      </a:r>
                      <a:endParaRPr>
                        <a:solidFill>
                          <a:schemeClr val="accent2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53" name="Google Shape;253;p32"/>
          <p:cNvSpPr txBox="1"/>
          <p:nvPr>
            <p:ph idx="1" type="body"/>
          </p:nvPr>
        </p:nvSpPr>
        <p:spPr>
          <a:xfrm>
            <a:off x="11430000" y="0"/>
            <a:ext cx="762300" cy="492900"/>
          </a:xfrm>
          <a:prstGeom prst="rect">
            <a:avLst/>
          </a:prstGeom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/>
              <a:t>Yin</a:t>
            </a:r>
            <a:endParaRPr sz="22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3"/>
          <p:cNvSpPr txBox="1"/>
          <p:nvPr>
            <p:ph type="title"/>
          </p:nvPr>
        </p:nvSpPr>
        <p:spPr>
          <a:xfrm>
            <a:off x="1035975" y="460635"/>
            <a:ext cx="9906000" cy="1360800"/>
          </a:xfrm>
          <a:prstGeom prst="rect">
            <a:avLst/>
          </a:prstGeom>
        </p:spPr>
        <p:txBody>
          <a:bodyPr anchorCtr="0" anchor="ctr" bIns="91425" lIns="109725" spcFirstLastPara="1" rIns="109725" wrap="square" tIns="109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/>
              <a:t>RISC-V Instruction Assemble</a:t>
            </a:r>
            <a:endParaRPr sz="3800"/>
          </a:p>
        </p:txBody>
      </p:sp>
      <p:sp>
        <p:nvSpPr>
          <p:cNvPr id="259" name="Google Shape;259;p33"/>
          <p:cNvSpPr txBox="1"/>
          <p:nvPr>
            <p:ph idx="1" type="body"/>
          </p:nvPr>
        </p:nvSpPr>
        <p:spPr>
          <a:xfrm>
            <a:off x="3447825" y="1499550"/>
            <a:ext cx="5082300" cy="663000"/>
          </a:xfrm>
          <a:prstGeom prst="rect">
            <a:avLst/>
          </a:prstGeom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600"/>
              <a:t>example code: </a:t>
            </a:r>
            <a:r>
              <a:rPr b="1" lang="en-US" sz="2600"/>
              <a:t>add x0, x1, x2</a:t>
            </a:r>
            <a:endParaRPr b="1" sz="2600"/>
          </a:p>
        </p:txBody>
      </p:sp>
      <p:sp>
        <p:nvSpPr>
          <p:cNvPr id="260" name="Google Shape;260;p33"/>
          <p:cNvSpPr txBox="1"/>
          <p:nvPr>
            <p:ph idx="1" type="body"/>
          </p:nvPr>
        </p:nvSpPr>
        <p:spPr>
          <a:xfrm>
            <a:off x="415225" y="2923500"/>
            <a:ext cx="4993500" cy="3022500"/>
          </a:xfrm>
          <a:prstGeom prst="rect">
            <a:avLst/>
          </a:prstGeom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700"/>
              <a:t>Syntax of instruction (add) -  </a:t>
            </a:r>
            <a:r>
              <a:rPr lang="en-US" sz="1700"/>
              <a:t>add rd, rs1, rs2</a:t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700"/>
              <a:t>Opcode - </a:t>
            </a:r>
            <a:r>
              <a:rPr lang="en-US" sz="1700"/>
              <a:t>0110011</a:t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700"/>
              <a:t>rd - </a:t>
            </a:r>
            <a:r>
              <a:rPr lang="en-US" sz="1700"/>
              <a:t>x0 (00000)</a:t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700"/>
              <a:t>funct3 - </a:t>
            </a:r>
            <a:r>
              <a:rPr lang="en-US" sz="1700"/>
              <a:t>000</a:t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700"/>
              <a:t>rs1 - </a:t>
            </a:r>
            <a:r>
              <a:rPr lang="en-US" sz="1700"/>
              <a:t>x1 (00001)</a:t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700"/>
              <a:t>rs2 - </a:t>
            </a:r>
            <a:r>
              <a:rPr lang="en-US" sz="1700"/>
              <a:t>x2 (00010)</a:t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700"/>
              <a:t>funct7 - </a:t>
            </a:r>
            <a:r>
              <a:rPr lang="en-US" sz="1700"/>
              <a:t>0000000</a:t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2300"/>
          </a:p>
        </p:txBody>
      </p:sp>
      <p:sp>
        <p:nvSpPr>
          <p:cNvPr id="261" name="Google Shape;261;p33"/>
          <p:cNvSpPr txBox="1"/>
          <p:nvPr>
            <p:ph idx="1" type="body"/>
          </p:nvPr>
        </p:nvSpPr>
        <p:spPr>
          <a:xfrm>
            <a:off x="6136750" y="3395775"/>
            <a:ext cx="4733100" cy="2105400"/>
          </a:xfrm>
          <a:prstGeom prst="rect">
            <a:avLst/>
          </a:prstGeom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FFFF00"/>
                </a:solidFill>
              </a:rPr>
              <a:t>concatenate</a:t>
            </a:r>
            <a:r>
              <a:rPr lang="en-US" sz="1700"/>
              <a:t> all bits:</a:t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6AA84F"/>
                </a:solidFill>
              </a:rPr>
              <a:t>0000000001000001000000000110011</a:t>
            </a:r>
            <a:endParaRPr b="1" sz="1700">
              <a:solidFill>
                <a:srgbClr val="6AA84F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700"/>
              <a:t>Convert the binary representation into </a:t>
            </a:r>
            <a:r>
              <a:rPr b="1" lang="en-US" sz="1700">
                <a:solidFill>
                  <a:srgbClr val="FFFF00"/>
                </a:solidFill>
              </a:rPr>
              <a:t>hexadecimal</a:t>
            </a:r>
            <a:r>
              <a:rPr b="1" lang="en-US" sz="1700"/>
              <a:t> </a:t>
            </a:r>
            <a:r>
              <a:rPr lang="en-US" sz="1700"/>
              <a:t>representation</a:t>
            </a:r>
            <a:r>
              <a:rPr lang="en-US" sz="1700"/>
              <a:t>:</a:t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6AA84F"/>
                </a:solidFill>
              </a:rPr>
              <a:t>00208033</a:t>
            </a:r>
            <a:endParaRPr b="1" sz="1700">
              <a:solidFill>
                <a:srgbClr val="6AA84F"/>
              </a:solidFill>
            </a:endParaRPr>
          </a:p>
        </p:txBody>
      </p:sp>
      <p:graphicFrame>
        <p:nvGraphicFramePr>
          <p:cNvPr id="262" name="Google Shape;262;p33"/>
          <p:cNvGraphicFramePr/>
          <p:nvPr/>
        </p:nvGraphicFramePr>
        <p:xfrm>
          <a:off x="415263" y="2406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{621A9974-D5FF-4557-A484-2947CD0DAC66}</a:tableStyleId>
              </a:tblPr>
              <a:tblGrid>
                <a:gridCol w="2522150"/>
                <a:gridCol w="1692600"/>
                <a:gridCol w="1506725"/>
                <a:gridCol w="1141950"/>
                <a:gridCol w="1735525"/>
                <a:gridCol w="1714075"/>
                <a:gridCol w="8344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solidFill>
                            <a:schemeClr val="lt1"/>
                          </a:solidFill>
                        </a:rPr>
                        <a:t>000000</a:t>
                      </a:r>
                      <a:endParaRPr sz="2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solidFill>
                            <a:schemeClr val="lt1"/>
                          </a:solidFill>
                        </a:rPr>
                        <a:t>00010</a:t>
                      </a:r>
                      <a:endParaRPr sz="2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solidFill>
                            <a:schemeClr val="lt1"/>
                          </a:solidFill>
                        </a:rPr>
                        <a:t>00001</a:t>
                      </a:r>
                      <a:endParaRPr sz="2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solidFill>
                            <a:schemeClr val="lt1"/>
                          </a:solidFill>
                        </a:rPr>
                        <a:t>000</a:t>
                      </a:r>
                      <a:endParaRPr sz="2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solidFill>
                            <a:schemeClr val="lt1"/>
                          </a:solidFill>
                        </a:rPr>
                        <a:t>00000</a:t>
                      </a:r>
                      <a:endParaRPr sz="2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solidFill>
                            <a:schemeClr val="lt1"/>
                          </a:solidFill>
                        </a:rPr>
                        <a:t>0110011</a:t>
                      </a:r>
                      <a:endParaRPr sz="2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solidFill>
                            <a:schemeClr val="lt1"/>
                          </a:solidFill>
                        </a:rPr>
                        <a:t>ADD</a:t>
                      </a:r>
                      <a:endParaRPr sz="2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63" name="Google Shape;26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276" y="2061964"/>
            <a:ext cx="11147499" cy="344037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3"/>
          <p:cNvSpPr txBox="1"/>
          <p:nvPr>
            <p:ph idx="1" type="body"/>
          </p:nvPr>
        </p:nvSpPr>
        <p:spPr>
          <a:xfrm>
            <a:off x="11430000" y="0"/>
            <a:ext cx="762300" cy="492900"/>
          </a:xfrm>
          <a:prstGeom prst="rect">
            <a:avLst/>
          </a:prstGeom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/>
              <a:t>Yin</a:t>
            </a:r>
            <a:endParaRPr sz="22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4"/>
          <p:cNvSpPr txBox="1"/>
          <p:nvPr>
            <p:ph type="title"/>
          </p:nvPr>
        </p:nvSpPr>
        <p:spPr>
          <a:xfrm>
            <a:off x="1035975" y="460635"/>
            <a:ext cx="9906000" cy="1360800"/>
          </a:xfrm>
          <a:prstGeom prst="rect">
            <a:avLst/>
          </a:prstGeom>
        </p:spPr>
        <p:txBody>
          <a:bodyPr anchorCtr="0" anchor="ctr" bIns="91425" lIns="109725" spcFirstLastPara="1" rIns="109725" wrap="square" tIns="109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/>
              <a:t>Endianness</a:t>
            </a:r>
            <a:endParaRPr sz="3800"/>
          </a:p>
        </p:txBody>
      </p:sp>
      <p:sp>
        <p:nvSpPr>
          <p:cNvPr id="270" name="Google Shape;270;p34"/>
          <p:cNvSpPr txBox="1"/>
          <p:nvPr>
            <p:ph idx="1" type="body"/>
          </p:nvPr>
        </p:nvSpPr>
        <p:spPr>
          <a:xfrm>
            <a:off x="491425" y="1568600"/>
            <a:ext cx="4993500" cy="4267200"/>
          </a:xfrm>
          <a:prstGeom prst="rect">
            <a:avLst/>
          </a:prstGeom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700"/>
              <a:t>Different languages read their text in different orders. </a:t>
            </a:r>
            <a:r>
              <a:rPr b="1" lang="en-US" sz="1700">
                <a:solidFill>
                  <a:srgbClr val="FFFF00"/>
                </a:solidFill>
              </a:rPr>
              <a:t>English</a:t>
            </a:r>
            <a:r>
              <a:rPr lang="en-US" sz="1700"/>
              <a:t> reads from </a:t>
            </a:r>
            <a:r>
              <a:rPr b="1" lang="en-US" sz="1700">
                <a:solidFill>
                  <a:srgbClr val="FFFF00"/>
                </a:solidFill>
              </a:rPr>
              <a:t>left to right</a:t>
            </a:r>
            <a:r>
              <a:rPr lang="en-US" sz="1700"/>
              <a:t>, while               </a:t>
            </a:r>
            <a:r>
              <a:rPr b="1" lang="en-US" sz="1700">
                <a:solidFill>
                  <a:srgbClr val="FF00FF"/>
                </a:solidFill>
              </a:rPr>
              <a:t>Arabic</a:t>
            </a:r>
            <a:r>
              <a:rPr lang="en-US" sz="1700"/>
              <a:t> is read from </a:t>
            </a:r>
            <a:r>
              <a:rPr b="1" lang="en-US" sz="1700">
                <a:solidFill>
                  <a:srgbClr val="FF00FF"/>
                </a:solidFill>
              </a:rPr>
              <a:t>right to left</a:t>
            </a:r>
            <a:r>
              <a:rPr lang="en-US" sz="1700"/>
              <a:t>.</a:t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700"/>
              <a:t>This is exactly what </a:t>
            </a:r>
            <a:r>
              <a:rPr b="1" lang="en-US" sz="1700">
                <a:solidFill>
                  <a:srgbClr val="FFFF00"/>
                </a:solidFill>
              </a:rPr>
              <a:t>endianness</a:t>
            </a:r>
            <a:r>
              <a:rPr lang="en-US" sz="1700"/>
              <a:t> is for computers. It means that the bytes in computer memory are read in a certain </a:t>
            </a:r>
            <a:r>
              <a:rPr b="1" lang="en-US" sz="1700">
                <a:solidFill>
                  <a:srgbClr val="FFFF00"/>
                </a:solidFill>
              </a:rPr>
              <a:t>order</a:t>
            </a:r>
            <a:r>
              <a:rPr lang="en-US" sz="1700"/>
              <a:t>.</a:t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FFFF00"/>
                </a:solidFill>
              </a:rPr>
              <a:t>Big-endian</a:t>
            </a:r>
            <a:r>
              <a:rPr lang="en-US" sz="1700"/>
              <a:t> - The </a:t>
            </a:r>
            <a:r>
              <a:rPr b="1" lang="en-US" sz="1700">
                <a:solidFill>
                  <a:srgbClr val="FFFF00"/>
                </a:solidFill>
              </a:rPr>
              <a:t>most significant byte</a:t>
            </a:r>
            <a:r>
              <a:rPr lang="en-US" sz="1700"/>
              <a:t> (MSB) of the data is placed at the byte with the </a:t>
            </a:r>
            <a:r>
              <a:rPr b="1" lang="en-US" sz="1700">
                <a:solidFill>
                  <a:srgbClr val="FFFF00"/>
                </a:solidFill>
              </a:rPr>
              <a:t>lowest address</a:t>
            </a:r>
            <a:r>
              <a:rPr lang="en-US" sz="1700"/>
              <a:t>.</a:t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FFFF00"/>
                </a:solidFill>
              </a:rPr>
              <a:t>Small-endian</a:t>
            </a:r>
            <a:r>
              <a:rPr lang="en-US" sz="1700"/>
              <a:t> - the opposite of dig-endian.</a:t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2300"/>
          </a:p>
        </p:txBody>
      </p:sp>
      <p:pic>
        <p:nvPicPr>
          <p:cNvPr id="271" name="Google Shape;27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1125" y="1510450"/>
            <a:ext cx="3259500" cy="217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20100" y="3799950"/>
            <a:ext cx="3139686" cy="224487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4"/>
          <p:cNvSpPr txBox="1"/>
          <p:nvPr>
            <p:ph idx="1" type="body"/>
          </p:nvPr>
        </p:nvSpPr>
        <p:spPr>
          <a:xfrm>
            <a:off x="11430000" y="0"/>
            <a:ext cx="762300" cy="492900"/>
          </a:xfrm>
          <a:prstGeom prst="rect">
            <a:avLst/>
          </a:prstGeom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/>
              <a:t>Yin</a:t>
            </a:r>
            <a:endParaRPr sz="22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5"/>
          <p:cNvSpPr txBox="1"/>
          <p:nvPr>
            <p:ph type="title"/>
          </p:nvPr>
        </p:nvSpPr>
        <p:spPr>
          <a:xfrm>
            <a:off x="1035975" y="460635"/>
            <a:ext cx="9906000" cy="1360800"/>
          </a:xfrm>
          <a:prstGeom prst="rect">
            <a:avLst/>
          </a:prstGeom>
        </p:spPr>
        <p:txBody>
          <a:bodyPr anchorCtr="0" anchor="ctr" bIns="91425" lIns="109725" spcFirstLastPara="1" rIns="109725" wrap="square" tIns="109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/>
              <a:t>RISC-V Instruction Assemble</a:t>
            </a:r>
            <a:endParaRPr sz="3800"/>
          </a:p>
        </p:txBody>
      </p:sp>
      <p:sp>
        <p:nvSpPr>
          <p:cNvPr id="279" name="Google Shape;279;p35"/>
          <p:cNvSpPr txBox="1"/>
          <p:nvPr>
            <p:ph idx="1" type="body"/>
          </p:nvPr>
        </p:nvSpPr>
        <p:spPr>
          <a:xfrm>
            <a:off x="796225" y="2102000"/>
            <a:ext cx="4554600" cy="3588900"/>
          </a:xfrm>
          <a:prstGeom prst="rect">
            <a:avLst/>
          </a:prstGeom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700"/>
              <a:t>Standard RISC-V is entirely </a:t>
            </a:r>
            <a:r>
              <a:rPr b="1" lang="en-US" sz="1700">
                <a:solidFill>
                  <a:srgbClr val="FFFF00"/>
                </a:solidFill>
              </a:rPr>
              <a:t>little-endian</a:t>
            </a:r>
            <a:r>
              <a:rPr lang="en-US" sz="1700"/>
              <a:t>.</a:t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700"/>
              <a:t>-&gt; The </a:t>
            </a:r>
            <a:r>
              <a:rPr b="1" lang="en-US" sz="1700">
                <a:solidFill>
                  <a:srgbClr val="FFFF00"/>
                </a:solidFill>
              </a:rPr>
              <a:t>least significant byte</a:t>
            </a:r>
            <a:r>
              <a:rPr lang="en-US" sz="1700"/>
              <a:t> (LSB) of the data is placed at the byte with the </a:t>
            </a:r>
            <a:r>
              <a:rPr b="1" lang="en-US" sz="1700">
                <a:solidFill>
                  <a:srgbClr val="FFFF00"/>
                </a:solidFill>
              </a:rPr>
              <a:t>lowest address</a:t>
            </a:r>
            <a:r>
              <a:rPr lang="en-US" sz="1700"/>
              <a:t>. </a:t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700"/>
              <a:t>Our hexadecimal representation is </a:t>
            </a:r>
            <a:r>
              <a:rPr b="1" lang="en-US" sz="1700">
                <a:solidFill>
                  <a:srgbClr val="6AA84F"/>
                </a:solidFill>
              </a:rPr>
              <a:t>00208033</a:t>
            </a:r>
            <a:r>
              <a:rPr lang="en-US" sz="1700"/>
              <a:t>.</a:t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700"/>
              <a:t>Therefore the stored data will be </a:t>
            </a:r>
            <a:r>
              <a:rPr b="1" lang="en-US" sz="1700">
                <a:solidFill>
                  <a:srgbClr val="6AA84F"/>
                </a:solidFill>
              </a:rPr>
              <a:t>33802000</a:t>
            </a:r>
            <a:r>
              <a:rPr b="1" lang="en-US" sz="1700"/>
              <a:t>.</a:t>
            </a:r>
            <a:endParaRPr b="1"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2300"/>
          </a:p>
        </p:txBody>
      </p:sp>
      <p:pic>
        <p:nvPicPr>
          <p:cNvPr id="280" name="Google Shape;28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3500" y="2552775"/>
            <a:ext cx="6130376" cy="9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5"/>
          <p:cNvSpPr txBox="1"/>
          <p:nvPr>
            <p:ph idx="1" type="body"/>
          </p:nvPr>
        </p:nvSpPr>
        <p:spPr>
          <a:xfrm>
            <a:off x="5332525" y="3682900"/>
            <a:ext cx="5335200" cy="901500"/>
          </a:xfrm>
          <a:prstGeom prst="rect">
            <a:avLst/>
          </a:prstGeom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i="1" lang="en-US" sz="1900">
                <a:solidFill>
                  <a:srgbClr val="FF0000"/>
                </a:solidFill>
              </a:rPr>
              <a:t>BOOM!</a:t>
            </a:r>
            <a:endParaRPr b="1" i="1" sz="19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700"/>
              <a:t>We have successfully assembled a RISC-V instruction!</a:t>
            </a:r>
            <a:endParaRPr sz="1700"/>
          </a:p>
        </p:txBody>
      </p:sp>
      <p:sp>
        <p:nvSpPr>
          <p:cNvPr id="282" name="Google Shape;282;p35"/>
          <p:cNvSpPr txBox="1"/>
          <p:nvPr>
            <p:ph idx="1" type="body"/>
          </p:nvPr>
        </p:nvSpPr>
        <p:spPr>
          <a:xfrm>
            <a:off x="11430000" y="0"/>
            <a:ext cx="762300" cy="492900"/>
          </a:xfrm>
          <a:prstGeom prst="rect">
            <a:avLst/>
          </a:prstGeom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/>
              <a:t>Yin</a:t>
            </a:r>
            <a:endParaRPr sz="22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6"/>
          <p:cNvSpPr txBox="1"/>
          <p:nvPr>
            <p:ph type="title"/>
          </p:nvPr>
        </p:nvSpPr>
        <p:spPr>
          <a:xfrm>
            <a:off x="1035975" y="460635"/>
            <a:ext cx="9906000" cy="1360800"/>
          </a:xfrm>
          <a:prstGeom prst="rect">
            <a:avLst/>
          </a:prstGeom>
        </p:spPr>
        <p:txBody>
          <a:bodyPr anchorCtr="0" anchor="ctr" bIns="91425" lIns="109725" spcFirstLastPara="1" rIns="109725" wrap="square" tIns="109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/>
              <a:t>RISC-V Instruction Disassemble</a:t>
            </a:r>
            <a:endParaRPr sz="3800"/>
          </a:p>
        </p:txBody>
      </p:sp>
      <p:sp>
        <p:nvSpPr>
          <p:cNvPr id="288" name="Google Shape;288;p36"/>
          <p:cNvSpPr txBox="1"/>
          <p:nvPr>
            <p:ph idx="1" type="body"/>
          </p:nvPr>
        </p:nvSpPr>
        <p:spPr>
          <a:xfrm>
            <a:off x="796225" y="2102000"/>
            <a:ext cx="4554600" cy="3733800"/>
          </a:xfrm>
          <a:prstGeom prst="rect">
            <a:avLst/>
          </a:prstGeom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700"/>
              <a:t>After assembling the file, the content of the output file will be a </a:t>
            </a:r>
            <a:r>
              <a:rPr b="1" lang="en-US" sz="1700">
                <a:solidFill>
                  <a:srgbClr val="FFFF00"/>
                </a:solidFill>
              </a:rPr>
              <a:t>hex dump</a:t>
            </a:r>
            <a:r>
              <a:rPr lang="en-US" sz="1700"/>
              <a:t>.</a:t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FFFF00"/>
                </a:solidFill>
              </a:rPr>
              <a:t>Hex dump</a:t>
            </a:r>
            <a:r>
              <a:rPr lang="en-US" sz="1700"/>
              <a:t>: A hexadecimal view of computer data, from memory or from a computer file or storage device.</a:t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700"/>
              <a:t>Using the previous result, the content of the output file is now </a:t>
            </a:r>
            <a:r>
              <a:rPr b="1" lang="en-US" sz="1700">
                <a:solidFill>
                  <a:srgbClr val="FFFF00"/>
                </a:solidFill>
              </a:rPr>
              <a:t>33802000</a:t>
            </a:r>
            <a:r>
              <a:rPr lang="en-US" sz="1700"/>
              <a:t>.</a:t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700"/>
              <a:t>We convert it into little-endian binary expression:</a:t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700">
                <a:solidFill>
                  <a:srgbClr val="FFFF00"/>
                </a:solidFill>
              </a:rPr>
              <a:t>0000000001000001000000000110011</a:t>
            </a:r>
            <a:endParaRPr sz="1700"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700"/>
              <a:t> </a:t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2300"/>
          </a:p>
        </p:txBody>
      </p:sp>
      <p:sp>
        <p:nvSpPr>
          <p:cNvPr id="289" name="Google Shape;289;p36"/>
          <p:cNvSpPr txBox="1"/>
          <p:nvPr>
            <p:ph idx="1" type="body"/>
          </p:nvPr>
        </p:nvSpPr>
        <p:spPr>
          <a:xfrm>
            <a:off x="5350825" y="2102000"/>
            <a:ext cx="5335200" cy="3566400"/>
          </a:xfrm>
          <a:prstGeom prst="rect">
            <a:avLst/>
          </a:prstGeom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900"/>
              <a:t>7 least significant bit expression (</a:t>
            </a:r>
            <a:r>
              <a:rPr b="1" lang="en-US" sz="1900">
                <a:solidFill>
                  <a:srgbClr val="FF00FF"/>
                </a:solidFill>
              </a:rPr>
              <a:t>opcode</a:t>
            </a:r>
            <a:r>
              <a:rPr lang="en-US" sz="1900"/>
              <a:t>): </a:t>
            </a:r>
            <a:r>
              <a:rPr b="1" lang="en-US" sz="1900">
                <a:solidFill>
                  <a:srgbClr val="FF00FF"/>
                </a:solidFill>
              </a:rPr>
              <a:t>0110011</a:t>
            </a:r>
            <a:endParaRPr b="1" sz="1900">
              <a:solidFill>
                <a:srgbClr val="FF00FF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900"/>
              <a:t>It is one of the opcode of </a:t>
            </a:r>
            <a:r>
              <a:rPr b="1" lang="en-US" sz="1900">
                <a:solidFill>
                  <a:srgbClr val="FFFF00"/>
                </a:solidFill>
              </a:rPr>
              <a:t>Type R</a:t>
            </a:r>
            <a:r>
              <a:rPr lang="en-US" sz="1900"/>
              <a:t> instructions.</a:t>
            </a:r>
            <a:endParaRPr sz="19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900"/>
              <a:t>Syntax</a:t>
            </a:r>
            <a:r>
              <a:rPr lang="en-US" sz="1900"/>
              <a:t> of a </a:t>
            </a:r>
            <a:r>
              <a:rPr b="1" lang="en-US" sz="1900">
                <a:solidFill>
                  <a:srgbClr val="FFFF00"/>
                </a:solidFill>
              </a:rPr>
              <a:t>Type R</a:t>
            </a:r>
            <a:r>
              <a:rPr lang="en-US" sz="1900"/>
              <a:t> instruction:</a:t>
            </a:r>
            <a:endParaRPr sz="19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900"/>
              <a:t>\</a:t>
            </a:r>
            <a:endParaRPr sz="19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900"/>
              <a:t>We then compare the bytes of funct3 and funct7:</a:t>
            </a:r>
            <a:endParaRPr sz="19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FF00FF"/>
                </a:solidFill>
              </a:rPr>
              <a:t>funct3</a:t>
            </a:r>
            <a:r>
              <a:rPr lang="en-US" sz="1900"/>
              <a:t>: </a:t>
            </a:r>
            <a:r>
              <a:rPr b="1" lang="en-US" sz="1900">
                <a:solidFill>
                  <a:srgbClr val="FF00FF"/>
                </a:solidFill>
              </a:rPr>
              <a:t>000</a:t>
            </a:r>
            <a:endParaRPr b="1" sz="1900">
              <a:solidFill>
                <a:srgbClr val="FF00FF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FF00FF"/>
                </a:solidFill>
              </a:rPr>
              <a:t>funct7</a:t>
            </a:r>
            <a:r>
              <a:rPr lang="en-US" sz="1900"/>
              <a:t>: </a:t>
            </a:r>
            <a:r>
              <a:rPr b="1" lang="en-US" sz="1900">
                <a:solidFill>
                  <a:srgbClr val="FF00FF"/>
                </a:solidFill>
              </a:rPr>
              <a:t>000000</a:t>
            </a:r>
            <a:endParaRPr b="1" sz="1900">
              <a:solidFill>
                <a:srgbClr val="FF00FF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sp>
        <p:nvSpPr>
          <p:cNvPr id="290" name="Google Shape;290;p36"/>
          <p:cNvSpPr txBox="1"/>
          <p:nvPr>
            <p:ph idx="1" type="body"/>
          </p:nvPr>
        </p:nvSpPr>
        <p:spPr>
          <a:xfrm>
            <a:off x="11430000" y="0"/>
            <a:ext cx="762300" cy="492900"/>
          </a:xfrm>
          <a:prstGeom prst="rect">
            <a:avLst/>
          </a:prstGeom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/>
              <a:t>Yin</a:t>
            </a:r>
            <a:endParaRPr sz="2200"/>
          </a:p>
        </p:txBody>
      </p:sp>
      <p:pic>
        <p:nvPicPr>
          <p:cNvPr id="291" name="Google Shape;29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0825" y="3537325"/>
            <a:ext cx="6019811" cy="49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7"/>
          <p:cNvSpPr txBox="1"/>
          <p:nvPr>
            <p:ph type="title"/>
          </p:nvPr>
        </p:nvSpPr>
        <p:spPr>
          <a:xfrm>
            <a:off x="1035975" y="460635"/>
            <a:ext cx="9906000" cy="1360800"/>
          </a:xfrm>
          <a:prstGeom prst="rect">
            <a:avLst/>
          </a:prstGeom>
        </p:spPr>
        <p:txBody>
          <a:bodyPr anchorCtr="0" anchor="ctr" bIns="91425" lIns="109725" spcFirstLastPara="1" rIns="109725" wrap="square" tIns="109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/>
              <a:t>RISC-V Instruction Disassemble</a:t>
            </a:r>
            <a:endParaRPr sz="3800"/>
          </a:p>
        </p:txBody>
      </p:sp>
      <p:sp>
        <p:nvSpPr>
          <p:cNvPr id="297" name="Google Shape;297;p37"/>
          <p:cNvSpPr txBox="1"/>
          <p:nvPr>
            <p:ph idx="1" type="body"/>
          </p:nvPr>
        </p:nvSpPr>
        <p:spPr>
          <a:xfrm>
            <a:off x="1101025" y="2278625"/>
            <a:ext cx="4554600" cy="2843400"/>
          </a:xfrm>
          <a:prstGeom prst="rect">
            <a:avLst/>
          </a:prstGeom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700"/>
              <a:t>We now have the follow information:</a:t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FF00FF"/>
                </a:solidFill>
              </a:rPr>
              <a:t>Opcode</a:t>
            </a:r>
            <a:r>
              <a:rPr lang="en-US" sz="1700"/>
              <a:t>: </a:t>
            </a:r>
            <a:r>
              <a:rPr b="1" lang="en-US" sz="1700">
                <a:solidFill>
                  <a:srgbClr val="FF00FF"/>
                </a:solidFill>
              </a:rPr>
              <a:t>0110011</a:t>
            </a:r>
            <a:endParaRPr b="1" sz="1700">
              <a:solidFill>
                <a:srgbClr val="FF00FF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FF00FF"/>
                </a:solidFill>
              </a:rPr>
              <a:t>funct3</a:t>
            </a:r>
            <a:r>
              <a:rPr lang="en-US" sz="1900"/>
              <a:t>: </a:t>
            </a:r>
            <a:r>
              <a:rPr b="1" lang="en-US" sz="1900">
                <a:solidFill>
                  <a:srgbClr val="FF00FF"/>
                </a:solidFill>
              </a:rPr>
              <a:t>000</a:t>
            </a:r>
            <a:endParaRPr b="1" sz="1900">
              <a:solidFill>
                <a:srgbClr val="FF00FF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FF00FF"/>
                </a:solidFill>
              </a:rPr>
              <a:t>funct7</a:t>
            </a:r>
            <a:r>
              <a:rPr lang="en-US" sz="1900"/>
              <a:t>: </a:t>
            </a:r>
            <a:r>
              <a:rPr b="1" lang="en-US" sz="1900">
                <a:solidFill>
                  <a:srgbClr val="FF00FF"/>
                </a:solidFill>
              </a:rPr>
              <a:t>000000</a:t>
            </a:r>
            <a:endParaRPr b="1" sz="1900">
              <a:solidFill>
                <a:srgbClr val="FF00FF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900"/>
              <a:t>By looking up at the instruction table again,</a:t>
            </a:r>
            <a:endParaRPr sz="19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900"/>
              <a:t>we know that the instruction is </a:t>
            </a:r>
            <a:r>
              <a:rPr b="1" lang="en-US" sz="1900">
                <a:solidFill>
                  <a:srgbClr val="FFFF00"/>
                </a:solidFill>
              </a:rPr>
              <a:t>ADD</a:t>
            </a:r>
            <a:r>
              <a:rPr lang="en-US" sz="1900"/>
              <a:t>.</a:t>
            </a:r>
            <a:endParaRPr sz="19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700"/>
              <a:t> </a:t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2300"/>
          </a:p>
        </p:txBody>
      </p:sp>
      <p:sp>
        <p:nvSpPr>
          <p:cNvPr id="298" name="Google Shape;298;p37"/>
          <p:cNvSpPr txBox="1"/>
          <p:nvPr>
            <p:ph idx="1" type="body"/>
          </p:nvPr>
        </p:nvSpPr>
        <p:spPr>
          <a:xfrm>
            <a:off x="11430000" y="0"/>
            <a:ext cx="762300" cy="492900"/>
          </a:xfrm>
          <a:prstGeom prst="rect">
            <a:avLst/>
          </a:prstGeom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/>
              <a:t>Yin</a:t>
            </a:r>
            <a:endParaRPr sz="2200"/>
          </a:p>
        </p:txBody>
      </p:sp>
      <p:pic>
        <p:nvPicPr>
          <p:cNvPr id="299" name="Google Shape;29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7225" y="1484299"/>
            <a:ext cx="5612775" cy="486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8"/>
          <p:cNvSpPr txBox="1"/>
          <p:nvPr>
            <p:ph type="title"/>
          </p:nvPr>
        </p:nvSpPr>
        <p:spPr>
          <a:xfrm>
            <a:off x="1035975" y="460635"/>
            <a:ext cx="9906000" cy="1360800"/>
          </a:xfrm>
          <a:prstGeom prst="rect">
            <a:avLst/>
          </a:prstGeom>
        </p:spPr>
        <p:txBody>
          <a:bodyPr anchorCtr="0" anchor="ctr" bIns="91425" lIns="109725" spcFirstLastPara="1" rIns="109725" wrap="square" tIns="109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/>
              <a:t>RISC-V Instruction Disassemble</a:t>
            </a:r>
            <a:endParaRPr sz="3800"/>
          </a:p>
        </p:txBody>
      </p:sp>
      <p:sp>
        <p:nvSpPr>
          <p:cNvPr id="305" name="Google Shape;305;p38"/>
          <p:cNvSpPr txBox="1"/>
          <p:nvPr>
            <p:ph idx="1" type="body"/>
          </p:nvPr>
        </p:nvSpPr>
        <p:spPr>
          <a:xfrm>
            <a:off x="1101025" y="1973825"/>
            <a:ext cx="4554600" cy="2843400"/>
          </a:xfrm>
          <a:prstGeom prst="rect">
            <a:avLst/>
          </a:prstGeom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900"/>
              <a:t>By comparing the other bytes (</a:t>
            </a:r>
            <a:r>
              <a:rPr b="1" lang="en-US" sz="1900">
                <a:solidFill>
                  <a:srgbClr val="FF00FF"/>
                </a:solidFill>
              </a:rPr>
              <a:t>rd</a:t>
            </a:r>
            <a:r>
              <a:rPr lang="en-US" sz="1900"/>
              <a:t>, </a:t>
            </a:r>
            <a:r>
              <a:rPr b="1" lang="en-US" sz="1900">
                <a:solidFill>
                  <a:srgbClr val="FF00FF"/>
                </a:solidFill>
              </a:rPr>
              <a:t>rs1</a:t>
            </a:r>
            <a:r>
              <a:rPr lang="en-US" sz="1900"/>
              <a:t>, </a:t>
            </a:r>
            <a:r>
              <a:rPr b="1" lang="en-US" sz="1900">
                <a:solidFill>
                  <a:srgbClr val="FF00FF"/>
                </a:solidFill>
              </a:rPr>
              <a:t>rs2</a:t>
            </a:r>
            <a:r>
              <a:rPr lang="en-US" sz="1900"/>
              <a:t>)</a:t>
            </a:r>
            <a:endParaRPr sz="19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900"/>
              <a:t>We can find the registers in the instruction:</a:t>
            </a:r>
            <a:endParaRPr sz="19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6AA84F"/>
                </a:solidFill>
              </a:rPr>
              <a:t>rd</a:t>
            </a:r>
            <a:r>
              <a:rPr lang="en-US" sz="1900"/>
              <a:t> (</a:t>
            </a:r>
            <a:r>
              <a:rPr lang="en-US" sz="1900">
                <a:solidFill>
                  <a:srgbClr val="6AA84F"/>
                </a:solidFill>
              </a:rPr>
              <a:t>00000</a:t>
            </a:r>
            <a:r>
              <a:rPr lang="en-US" sz="1900"/>
              <a:t>) = </a:t>
            </a:r>
            <a:r>
              <a:rPr lang="en-US" sz="1900">
                <a:solidFill>
                  <a:srgbClr val="6AA84F"/>
                </a:solidFill>
              </a:rPr>
              <a:t>x0</a:t>
            </a:r>
            <a:endParaRPr sz="19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3C78D8"/>
                </a:solidFill>
              </a:rPr>
              <a:t>rs1</a:t>
            </a:r>
            <a:r>
              <a:rPr lang="en-US" sz="1900"/>
              <a:t> (</a:t>
            </a:r>
            <a:r>
              <a:rPr lang="en-US" sz="1900">
                <a:solidFill>
                  <a:srgbClr val="3C78D8"/>
                </a:solidFill>
              </a:rPr>
              <a:t>00001</a:t>
            </a:r>
            <a:r>
              <a:rPr lang="en-US" sz="1900"/>
              <a:t>) = </a:t>
            </a:r>
            <a:r>
              <a:rPr lang="en-US" sz="1900">
                <a:solidFill>
                  <a:srgbClr val="3C78D8"/>
                </a:solidFill>
              </a:rPr>
              <a:t>x1</a:t>
            </a:r>
            <a:endParaRPr sz="19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A64D79"/>
                </a:solidFill>
              </a:rPr>
              <a:t>rs2</a:t>
            </a:r>
            <a:r>
              <a:rPr lang="en-US" sz="1900"/>
              <a:t> (</a:t>
            </a:r>
            <a:r>
              <a:rPr lang="en-US" sz="1900">
                <a:solidFill>
                  <a:srgbClr val="A64D79"/>
                </a:solidFill>
              </a:rPr>
              <a:t>00010</a:t>
            </a:r>
            <a:r>
              <a:rPr lang="en-US" sz="1900"/>
              <a:t>) = </a:t>
            </a:r>
            <a:r>
              <a:rPr lang="en-US" sz="1900">
                <a:solidFill>
                  <a:srgbClr val="A64D79"/>
                </a:solidFill>
              </a:rPr>
              <a:t>x2</a:t>
            </a:r>
            <a:endParaRPr sz="1700">
              <a:solidFill>
                <a:srgbClr val="A64D79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700"/>
              <a:t> </a:t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2300"/>
          </a:p>
        </p:txBody>
      </p:sp>
      <p:sp>
        <p:nvSpPr>
          <p:cNvPr id="306" name="Google Shape;306;p38"/>
          <p:cNvSpPr txBox="1"/>
          <p:nvPr>
            <p:ph idx="1" type="body"/>
          </p:nvPr>
        </p:nvSpPr>
        <p:spPr>
          <a:xfrm>
            <a:off x="11430000" y="0"/>
            <a:ext cx="762300" cy="492900"/>
          </a:xfrm>
          <a:prstGeom prst="rect">
            <a:avLst/>
          </a:prstGeom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/>
              <a:t>Yin</a:t>
            </a:r>
            <a:endParaRPr sz="2200"/>
          </a:p>
        </p:txBody>
      </p:sp>
      <p:pic>
        <p:nvPicPr>
          <p:cNvPr id="307" name="Google Shape;30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074142"/>
            <a:ext cx="11887201" cy="719733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8"/>
          <p:cNvSpPr txBox="1"/>
          <p:nvPr>
            <p:ph idx="1" type="body"/>
          </p:nvPr>
        </p:nvSpPr>
        <p:spPr>
          <a:xfrm>
            <a:off x="5816125" y="1637450"/>
            <a:ext cx="4554600" cy="1419900"/>
          </a:xfrm>
          <a:prstGeom prst="rect">
            <a:avLst/>
          </a:prstGeom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900"/>
              <a:t>zero: alternative representation of x0 register</a:t>
            </a:r>
            <a:endParaRPr sz="19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900"/>
              <a:t>ra: </a:t>
            </a:r>
            <a:r>
              <a:rPr lang="en-US" sz="1900"/>
              <a:t>alternative representation of  </a:t>
            </a:r>
            <a:r>
              <a:rPr lang="en-US" sz="1900"/>
              <a:t>x1 </a:t>
            </a:r>
            <a:r>
              <a:rPr lang="en-US" sz="1900"/>
              <a:t>register</a:t>
            </a:r>
            <a:endParaRPr sz="19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900"/>
              <a:t>sp: </a:t>
            </a:r>
            <a:r>
              <a:rPr lang="en-US" sz="1900"/>
              <a:t>alternative representation of </a:t>
            </a:r>
            <a:r>
              <a:rPr lang="en-US" sz="1900"/>
              <a:t>x2 </a:t>
            </a:r>
            <a:r>
              <a:rPr lang="en-US" sz="1900"/>
              <a:t>register</a:t>
            </a:r>
            <a:endParaRPr sz="1900"/>
          </a:p>
        </p:txBody>
      </p:sp>
      <p:sp>
        <p:nvSpPr>
          <p:cNvPr id="309" name="Google Shape;309;p38"/>
          <p:cNvSpPr txBox="1"/>
          <p:nvPr>
            <p:ph idx="1" type="body"/>
          </p:nvPr>
        </p:nvSpPr>
        <p:spPr>
          <a:xfrm>
            <a:off x="5795725" y="3692175"/>
            <a:ext cx="5604600" cy="901500"/>
          </a:xfrm>
          <a:prstGeom prst="rect">
            <a:avLst/>
          </a:prstGeom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i="1" lang="en-US" sz="1900">
                <a:solidFill>
                  <a:srgbClr val="FF0000"/>
                </a:solidFill>
              </a:rPr>
              <a:t>BOOM!</a:t>
            </a:r>
            <a:endParaRPr b="1" i="1" sz="19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700"/>
              <a:t>We have successfully disassembled a RISC-V instruction!</a:t>
            </a:r>
            <a:endParaRPr sz="1700"/>
          </a:p>
        </p:txBody>
      </p:sp>
      <p:pic>
        <p:nvPicPr>
          <p:cNvPr id="310" name="Google Shape;31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6125" y="3090600"/>
            <a:ext cx="4362450" cy="71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9"/>
          <p:cNvSpPr txBox="1"/>
          <p:nvPr>
            <p:ph type="title"/>
          </p:nvPr>
        </p:nvSpPr>
        <p:spPr>
          <a:xfrm>
            <a:off x="1035975" y="460635"/>
            <a:ext cx="9906000" cy="1360800"/>
          </a:xfrm>
          <a:prstGeom prst="rect">
            <a:avLst/>
          </a:prstGeom>
        </p:spPr>
        <p:txBody>
          <a:bodyPr anchorCtr="0" anchor="ctr" bIns="91425" lIns="109725" spcFirstLastPara="1" rIns="109725" wrap="square" tIns="109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/>
              <a:t>Basic principle of our assembler (lexer) </a:t>
            </a:r>
            <a:endParaRPr sz="3800"/>
          </a:p>
        </p:txBody>
      </p:sp>
      <p:sp>
        <p:nvSpPr>
          <p:cNvPr id="316" name="Google Shape;316;p39"/>
          <p:cNvSpPr txBox="1"/>
          <p:nvPr>
            <p:ph idx="1" type="body"/>
          </p:nvPr>
        </p:nvSpPr>
        <p:spPr>
          <a:xfrm>
            <a:off x="1634425" y="1492400"/>
            <a:ext cx="4993500" cy="4612800"/>
          </a:xfrm>
          <a:prstGeom prst="rect">
            <a:avLst/>
          </a:prstGeom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700"/>
              <a:t>ANTLR: A very powerful tool for </a:t>
            </a:r>
            <a:r>
              <a:rPr b="1" lang="en-US" sz="1700">
                <a:solidFill>
                  <a:srgbClr val="FFFF00"/>
                </a:solidFill>
              </a:rPr>
              <a:t>processing structured text</a:t>
            </a:r>
            <a:r>
              <a:rPr lang="en-US" sz="1700"/>
              <a:t>.</a:t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700"/>
              <a:t>Use ANTLR to create one </a:t>
            </a:r>
            <a:r>
              <a:rPr b="1" lang="en-US" sz="1700">
                <a:solidFill>
                  <a:srgbClr val="FFFF00"/>
                </a:solidFill>
              </a:rPr>
              <a:t>Lexer</a:t>
            </a:r>
            <a:r>
              <a:rPr lang="en-US" sz="1700"/>
              <a:t> file and one </a:t>
            </a:r>
            <a:r>
              <a:rPr b="1" lang="en-US" sz="1700">
                <a:solidFill>
                  <a:srgbClr val="FFFF00"/>
                </a:solidFill>
              </a:rPr>
              <a:t>Parser</a:t>
            </a:r>
            <a:r>
              <a:rPr lang="en-US" sz="1700"/>
              <a:t> file.</a:t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FFFF00"/>
                </a:solidFill>
              </a:rPr>
              <a:t>Lexer</a:t>
            </a:r>
            <a:r>
              <a:rPr lang="en-US" sz="1700"/>
              <a:t> file: </a:t>
            </a:r>
            <a:r>
              <a:rPr b="1" lang="en-US" sz="1700">
                <a:solidFill>
                  <a:srgbClr val="FFFF00"/>
                </a:solidFill>
              </a:rPr>
              <a:t>Break down</a:t>
            </a:r>
            <a:r>
              <a:rPr lang="en-US" sz="1700"/>
              <a:t> a sentence into fragments.</a:t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/>
              <a:t>We will break down all contents of the file into tokens.</a:t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700"/>
              <a:t>Such as, the expression “</a:t>
            </a:r>
            <a:r>
              <a:rPr b="1" lang="en-US" sz="1700">
                <a:solidFill>
                  <a:srgbClr val="FF9900"/>
                </a:solidFill>
              </a:rPr>
              <a:t>^.^</a:t>
            </a:r>
            <a:r>
              <a:rPr lang="en-US" sz="1700"/>
              <a:t>” will be break down into </a:t>
            </a:r>
            <a:r>
              <a:rPr b="1" lang="en-US" sz="1700">
                <a:solidFill>
                  <a:srgbClr val="FF9900"/>
                </a:solidFill>
              </a:rPr>
              <a:t>SQU_ DOT SQU_</a:t>
            </a:r>
            <a:r>
              <a:rPr lang="en-US" sz="1700"/>
              <a:t>.</a:t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2300"/>
          </a:p>
        </p:txBody>
      </p:sp>
      <p:sp>
        <p:nvSpPr>
          <p:cNvPr id="317" name="Google Shape;317;p39"/>
          <p:cNvSpPr txBox="1"/>
          <p:nvPr>
            <p:ph idx="1" type="body"/>
          </p:nvPr>
        </p:nvSpPr>
        <p:spPr>
          <a:xfrm>
            <a:off x="11430000" y="0"/>
            <a:ext cx="762300" cy="492900"/>
          </a:xfrm>
          <a:prstGeom prst="rect">
            <a:avLst/>
          </a:prstGeom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/>
              <a:t>Yin</a:t>
            </a:r>
            <a:endParaRPr sz="2200"/>
          </a:p>
        </p:txBody>
      </p:sp>
      <p:pic>
        <p:nvPicPr>
          <p:cNvPr id="318" name="Google Shape;31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7525" y="1492400"/>
            <a:ext cx="3807224" cy="46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1375" y="4887875"/>
            <a:ext cx="4295775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21375" y="5408225"/>
            <a:ext cx="4295775" cy="34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0"/>
          <p:cNvSpPr txBox="1"/>
          <p:nvPr>
            <p:ph type="title"/>
          </p:nvPr>
        </p:nvSpPr>
        <p:spPr>
          <a:xfrm>
            <a:off x="1035975" y="460635"/>
            <a:ext cx="9906000" cy="1360800"/>
          </a:xfrm>
          <a:prstGeom prst="rect">
            <a:avLst/>
          </a:prstGeom>
        </p:spPr>
        <p:txBody>
          <a:bodyPr anchorCtr="0" anchor="ctr" bIns="91425" lIns="109725" spcFirstLastPara="1" rIns="109725" wrap="square" tIns="109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/>
              <a:t>Basic principle of our assembler (parser) </a:t>
            </a:r>
            <a:endParaRPr sz="3800"/>
          </a:p>
        </p:txBody>
      </p:sp>
      <p:sp>
        <p:nvSpPr>
          <p:cNvPr id="326" name="Google Shape;326;p40"/>
          <p:cNvSpPr txBox="1"/>
          <p:nvPr>
            <p:ph idx="1" type="body"/>
          </p:nvPr>
        </p:nvSpPr>
        <p:spPr>
          <a:xfrm>
            <a:off x="1235925" y="1492400"/>
            <a:ext cx="4804200" cy="4046100"/>
          </a:xfrm>
          <a:prstGeom prst="rect">
            <a:avLst/>
          </a:prstGeom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700"/>
              <a:t>The tokens will then be parsed by the </a:t>
            </a:r>
            <a:r>
              <a:rPr b="1" lang="en-US" sz="1700">
                <a:solidFill>
                  <a:srgbClr val="FFFF00"/>
                </a:solidFill>
              </a:rPr>
              <a:t>parser</a:t>
            </a:r>
            <a:r>
              <a:rPr lang="en-US" sz="1700"/>
              <a:t>.</a:t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FFFF00"/>
                </a:solidFill>
              </a:rPr>
              <a:t>Parser</a:t>
            </a:r>
            <a:r>
              <a:rPr lang="en-US" sz="1700"/>
              <a:t> file: </a:t>
            </a:r>
            <a:r>
              <a:rPr b="1" lang="en-US" sz="1700">
                <a:solidFill>
                  <a:srgbClr val="FFFF00"/>
                </a:solidFill>
              </a:rPr>
              <a:t>Parse token stream</a:t>
            </a:r>
            <a:r>
              <a:rPr lang="en-US" sz="1700"/>
              <a:t> and do further actions</a:t>
            </a:r>
            <a:r>
              <a:rPr lang="en-US" sz="1700"/>
              <a:t>.</a:t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700"/>
              <a:t>such as: “</a:t>
            </a:r>
            <a:r>
              <a:rPr b="1" lang="en-US" sz="1700">
                <a:solidFill>
                  <a:srgbClr val="FF00FF"/>
                </a:solidFill>
              </a:rPr>
              <a:t>addi x0,x1,123</a:t>
            </a:r>
            <a:r>
              <a:rPr lang="en-US" sz="1700"/>
              <a:t>”</a:t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700"/>
              <a:t>will be broken down by the lexer into</a:t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700"/>
              <a:t>“</a:t>
            </a:r>
            <a:r>
              <a:rPr b="1" lang="en-US" sz="1700">
                <a:solidFill>
                  <a:srgbClr val="FF00FF"/>
                </a:solidFill>
              </a:rPr>
              <a:t>ADDI rd COMMA rs1 COMMA imm</a:t>
            </a:r>
            <a:r>
              <a:rPr lang="en-US" sz="1700"/>
              <a:t>”</a:t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700"/>
              <a:t>If the corresponding syntax is found, the context inside the brackets in the back of the rule will be executed.</a:t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700"/>
              <a:t>Else, if the rule is not found, an error will pop up.</a:t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2300"/>
          </a:p>
        </p:txBody>
      </p:sp>
      <p:sp>
        <p:nvSpPr>
          <p:cNvPr id="327" name="Google Shape;327;p40"/>
          <p:cNvSpPr txBox="1"/>
          <p:nvPr>
            <p:ph idx="1" type="body"/>
          </p:nvPr>
        </p:nvSpPr>
        <p:spPr>
          <a:xfrm>
            <a:off x="11430000" y="0"/>
            <a:ext cx="762300" cy="492900"/>
          </a:xfrm>
          <a:prstGeom prst="rect">
            <a:avLst/>
          </a:prstGeom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/>
              <a:t>Yin</a:t>
            </a:r>
            <a:endParaRPr sz="2200"/>
          </a:p>
        </p:txBody>
      </p:sp>
      <p:pic>
        <p:nvPicPr>
          <p:cNvPr id="328" name="Google Shape;32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6263" y="5629475"/>
            <a:ext cx="10664274" cy="27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2100" y="1807938"/>
            <a:ext cx="5834675" cy="324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1"/>
          <p:cNvSpPr txBox="1"/>
          <p:nvPr>
            <p:ph idx="1" type="body"/>
          </p:nvPr>
        </p:nvSpPr>
        <p:spPr>
          <a:xfrm>
            <a:off x="1036575" y="1756075"/>
            <a:ext cx="6577200" cy="3912600"/>
          </a:xfrm>
          <a:prstGeom prst="rect">
            <a:avLst/>
          </a:prstGeom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/>
              <a:t>Used to store working data and machine code</a:t>
            </a:r>
            <a:endParaRPr b="1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Memory Mapping allows data to be organized in different sections!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Memory size = Very Large!!!</a:t>
            </a:r>
            <a:endParaRPr/>
          </a:p>
        </p:txBody>
      </p:sp>
      <p:sp>
        <p:nvSpPr>
          <p:cNvPr id="335" name="Google Shape;335;p41"/>
          <p:cNvSpPr txBox="1"/>
          <p:nvPr>
            <p:ph type="title"/>
          </p:nvPr>
        </p:nvSpPr>
        <p:spPr>
          <a:xfrm>
            <a:off x="687625" y="330300"/>
            <a:ext cx="2909700" cy="1360800"/>
          </a:xfrm>
          <a:prstGeom prst="rect">
            <a:avLst/>
          </a:prstGeom>
        </p:spPr>
        <p:txBody>
          <a:bodyPr anchorCtr="0" anchor="ctr" bIns="91425" lIns="109725" spcFirstLastPara="1" rIns="109725" wrap="square" tIns="109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Memory</a:t>
            </a:r>
            <a:endParaRPr/>
          </a:p>
        </p:txBody>
      </p:sp>
      <p:pic>
        <p:nvPicPr>
          <p:cNvPr id="336" name="Google Shape;33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179268">
            <a:off x="9315950" y="271975"/>
            <a:ext cx="1956075" cy="195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9925" y="2328275"/>
            <a:ext cx="4513375" cy="416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5"/>
          <p:cNvSpPr txBox="1"/>
          <p:nvPr>
            <p:ph type="title"/>
          </p:nvPr>
        </p:nvSpPr>
        <p:spPr>
          <a:xfrm>
            <a:off x="349196" y="272291"/>
            <a:ext cx="9906000" cy="136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icrosoft YaHei"/>
              <a:buNone/>
            </a:pPr>
            <a:r>
              <a:rPr lang="en-US"/>
              <a:t>Appslab with Quantr Foundation</a:t>
            </a:r>
            <a:endParaRPr/>
          </a:p>
        </p:txBody>
      </p:sp>
      <p:sp>
        <p:nvSpPr>
          <p:cNvPr id="114" name="Google Shape;114;p15"/>
          <p:cNvSpPr txBox="1"/>
          <p:nvPr/>
        </p:nvSpPr>
        <p:spPr>
          <a:xfrm>
            <a:off x="2413875" y="1738073"/>
            <a:ext cx="8177400" cy="39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Started a project since 2019 to develop a RISC-V processor</a:t>
            </a:r>
            <a:endParaRPr/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-"/>
            </a:pPr>
            <a:r>
              <a:rPr lang="en-US" sz="20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RISC-V Assembler</a:t>
            </a:r>
            <a:endParaRPr/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-"/>
            </a:pPr>
            <a:r>
              <a:rPr lang="en-US" sz="20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RISC-V Disassembler</a:t>
            </a:r>
            <a:endParaRPr/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-"/>
            </a:pPr>
            <a:r>
              <a:rPr lang="en-US" sz="20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RISC-V Simulator</a:t>
            </a:r>
            <a:endParaRPr sz="20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icrosoft YaHei"/>
              <a:buChar char="-"/>
            </a:pPr>
            <a:r>
              <a:rPr lang="en-US" sz="20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RISC-V C/C++ compiler backend</a:t>
            </a:r>
            <a:endParaRPr sz="20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icrosoft YaHei"/>
              <a:buChar char="-"/>
            </a:pPr>
            <a:r>
              <a:rPr lang="en-US" sz="20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RISC-V Linker &amp; Loader</a:t>
            </a:r>
            <a:endParaRPr sz="20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-"/>
            </a:pPr>
            <a:r>
              <a:rPr lang="en-US" sz="20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RISC-V Processor</a:t>
            </a:r>
            <a:endParaRPr sz="20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icrosoft YaHei"/>
              <a:buChar char="-"/>
            </a:pPr>
            <a:r>
              <a:rPr lang="en-US" sz="20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RISC-V Operating System</a:t>
            </a:r>
            <a:endParaRPr sz="20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2"/>
          <p:cNvSpPr txBox="1"/>
          <p:nvPr>
            <p:ph idx="1" type="body"/>
          </p:nvPr>
        </p:nvSpPr>
        <p:spPr>
          <a:xfrm>
            <a:off x="492225" y="1549575"/>
            <a:ext cx="9906000" cy="4838700"/>
          </a:xfrm>
          <a:prstGeom prst="rect">
            <a:avLst/>
          </a:prstGeom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Common Paging modes: sv32, sv39, sv48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Paging is a </a:t>
            </a:r>
            <a:r>
              <a:rPr lang="en-US" u="sng"/>
              <a:t>computer memory management function</a:t>
            </a:r>
            <a:r>
              <a:rPr lang="en-US"/>
              <a:t> that presents storage locations to the CPU as additional memory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Providing a virtual address, the computer finds the </a:t>
            </a:r>
            <a:br>
              <a:rPr lang="en-US"/>
            </a:br>
            <a:r>
              <a:rPr lang="en-US"/>
              <a:t>physical address for you</a:t>
            </a:r>
            <a:br>
              <a:rPr lang="en-US"/>
            </a:br>
            <a:r>
              <a:rPr lang="en-US"/>
              <a:t>Results in: better and faster memory allocation!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VA 0 -&gt; PA 0x00000000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VA 1 -&gt; PA 0xffffffff</a:t>
            </a:r>
            <a:endParaRPr/>
          </a:p>
        </p:txBody>
      </p:sp>
      <p:sp>
        <p:nvSpPr>
          <p:cNvPr id="343" name="Google Shape;343;p42"/>
          <p:cNvSpPr txBox="1"/>
          <p:nvPr>
            <p:ph type="title"/>
          </p:nvPr>
        </p:nvSpPr>
        <p:spPr>
          <a:xfrm>
            <a:off x="492225" y="188785"/>
            <a:ext cx="9906000" cy="1360800"/>
          </a:xfrm>
          <a:prstGeom prst="rect">
            <a:avLst/>
          </a:prstGeom>
        </p:spPr>
        <p:txBody>
          <a:bodyPr anchorCtr="0" anchor="ctr" bIns="91425" lIns="109725" spcFirstLastPara="1" rIns="109725" wrap="square" tIns="109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Paging</a:t>
            </a:r>
            <a:endParaRPr/>
          </a:p>
        </p:txBody>
      </p:sp>
      <p:pic>
        <p:nvPicPr>
          <p:cNvPr id="344" name="Google Shape;34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5375" y="2668375"/>
            <a:ext cx="4697324" cy="387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3"/>
          <p:cNvSpPr txBox="1"/>
          <p:nvPr>
            <p:ph idx="1" type="body"/>
          </p:nvPr>
        </p:nvSpPr>
        <p:spPr>
          <a:xfrm>
            <a:off x="1143000" y="1821325"/>
            <a:ext cx="9906000" cy="4205400"/>
          </a:xfrm>
          <a:prstGeom prst="rect">
            <a:avLst/>
          </a:prstGeom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Sv39 and Sv48 are page-based virtual-memory architectures for RV64 systems providing a 39-bit or 48-bit virtual address space respectively to support modern supervisor-level operating systems, including Unix-based systems.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Sv32, Sv39, and Sv48 require implementations to support M, S, and U privilege levels. If H-mode is also present, additional operations are defined for hypervisor-level code to support multiple supervisor-level virtual machines. Hypervisor-mode support for virtual machines has not yet been defined. </a:t>
            </a:r>
            <a:endParaRPr/>
          </a:p>
        </p:txBody>
      </p:sp>
      <p:sp>
        <p:nvSpPr>
          <p:cNvPr id="350" name="Google Shape;350;p43"/>
          <p:cNvSpPr txBox="1"/>
          <p:nvPr>
            <p:ph type="title"/>
          </p:nvPr>
        </p:nvSpPr>
        <p:spPr>
          <a:xfrm>
            <a:off x="931500" y="460535"/>
            <a:ext cx="9906000" cy="1360800"/>
          </a:xfrm>
          <a:prstGeom prst="rect">
            <a:avLst/>
          </a:prstGeom>
        </p:spPr>
        <p:txBody>
          <a:bodyPr anchorCtr="0" anchor="ctr" bIns="91425" lIns="109725" spcFirstLastPara="1" rIns="109725" wrap="square" tIns="109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Paging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4"/>
          <p:cNvSpPr txBox="1"/>
          <p:nvPr>
            <p:ph type="title"/>
          </p:nvPr>
        </p:nvSpPr>
        <p:spPr>
          <a:xfrm>
            <a:off x="1092925" y="844301"/>
            <a:ext cx="6501900" cy="1244100"/>
          </a:xfrm>
          <a:prstGeom prst="rect">
            <a:avLst/>
          </a:prstGeom>
        </p:spPr>
        <p:txBody>
          <a:bodyPr anchorCtr="0" anchor="ctr" bIns="91425" lIns="109725" spcFirstLastPara="1" rIns="109725" wrap="square" tIns="109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RISC-V Privilege Modes</a:t>
            </a:r>
            <a:endParaRPr/>
          </a:p>
        </p:txBody>
      </p:sp>
      <p:sp>
        <p:nvSpPr>
          <p:cNvPr id="356" name="Google Shape;356;p44"/>
          <p:cNvSpPr txBox="1"/>
          <p:nvPr>
            <p:ph idx="1" type="body"/>
          </p:nvPr>
        </p:nvSpPr>
        <p:spPr>
          <a:xfrm>
            <a:off x="899850" y="2628825"/>
            <a:ext cx="3991800" cy="2566800"/>
          </a:xfrm>
          <a:prstGeom prst="rect">
            <a:avLst/>
          </a:prstGeom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Machine mode (M-mode)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Supervisor mode (S-mode)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User Mode (U-mode)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7" name="Google Shape;35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7551" y="2568001"/>
            <a:ext cx="6620074" cy="268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5"/>
          <p:cNvSpPr txBox="1"/>
          <p:nvPr>
            <p:ph type="title"/>
          </p:nvPr>
        </p:nvSpPr>
        <p:spPr>
          <a:xfrm>
            <a:off x="1143000" y="872935"/>
            <a:ext cx="9906000" cy="1360800"/>
          </a:xfrm>
          <a:prstGeom prst="rect">
            <a:avLst/>
          </a:prstGeom>
        </p:spPr>
        <p:txBody>
          <a:bodyPr anchorCtr="0" anchor="ctr" bIns="91425" lIns="109725" spcFirstLastPara="1" rIns="109725" wrap="square" tIns="109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RISC-V Privilege Modes</a:t>
            </a:r>
            <a:endParaRPr/>
          </a:p>
        </p:txBody>
      </p:sp>
      <p:sp>
        <p:nvSpPr>
          <p:cNvPr id="363" name="Google Shape;363;p45"/>
          <p:cNvSpPr txBox="1"/>
          <p:nvPr>
            <p:ph idx="1" type="body"/>
          </p:nvPr>
        </p:nvSpPr>
        <p:spPr>
          <a:xfrm>
            <a:off x="964275" y="2306501"/>
            <a:ext cx="9906000" cy="3567000"/>
          </a:xfrm>
          <a:prstGeom prst="rect">
            <a:avLst/>
          </a:prstGeom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Supported combination of mode: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-M (single embedded systems)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-M,U (embedded systems with security)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-M,S,U ((systems running Unix-like operating systems)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6"/>
          <p:cNvSpPr txBox="1"/>
          <p:nvPr>
            <p:ph type="title"/>
          </p:nvPr>
        </p:nvSpPr>
        <p:spPr>
          <a:xfrm>
            <a:off x="1143000" y="872935"/>
            <a:ext cx="9906000" cy="1360800"/>
          </a:xfrm>
          <a:prstGeom prst="rect">
            <a:avLst/>
          </a:prstGeom>
        </p:spPr>
        <p:txBody>
          <a:bodyPr anchorCtr="0" anchor="ctr" bIns="91425" lIns="109725" spcFirstLastPara="1" rIns="109725" wrap="square" tIns="109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Control and Status Registers (CSRs)</a:t>
            </a:r>
            <a:endParaRPr/>
          </a:p>
        </p:txBody>
      </p:sp>
      <p:sp>
        <p:nvSpPr>
          <p:cNvPr id="369" name="Google Shape;369;p46"/>
          <p:cNvSpPr txBox="1"/>
          <p:nvPr>
            <p:ph idx="1" type="body"/>
          </p:nvPr>
        </p:nvSpPr>
        <p:spPr>
          <a:xfrm>
            <a:off x="1143000" y="2332026"/>
            <a:ext cx="9906000" cy="3567000"/>
          </a:xfrm>
          <a:prstGeom prst="rect">
            <a:avLst/>
          </a:prstGeom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used </a:t>
            </a:r>
            <a:r>
              <a:rPr lang="en-US"/>
              <a:t>for </a:t>
            </a:r>
            <a:r>
              <a:rPr lang="en-US"/>
              <a:t>all </a:t>
            </a:r>
            <a:r>
              <a:rPr lang="en-US"/>
              <a:t>privileged instruction - defined as Zicsr extension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CSRs and instructions are associated with one privilege level but they are also accessible at all higher privilege levels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7"/>
          <p:cNvSpPr txBox="1"/>
          <p:nvPr>
            <p:ph type="title"/>
          </p:nvPr>
        </p:nvSpPr>
        <p:spPr>
          <a:xfrm>
            <a:off x="1143000" y="872935"/>
            <a:ext cx="9906000" cy="1360800"/>
          </a:xfrm>
          <a:prstGeom prst="rect">
            <a:avLst/>
          </a:prstGeom>
        </p:spPr>
        <p:txBody>
          <a:bodyPr anchorCtr="0" anchor="ctr" bIns="91425" lIns="109725" spcFirstLastPara="1" rIns="109725" wrap="square" tIns="109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Machine mode (M-mode)</a:t>
            </a:r>
            <a:endParaRPr/>
          </a:p>
        </p:txBody>
      </p:sp>
      <p:sp>
        <p:nvSpPr>
          <p:cNvPr id="375" name="Google Shape;375;p47"/>
          <p:cNvSpPr txBox="1"/>
          <p:nvPr>
            <p:ph idx="1" type="body"/>
          </p:nvPr>
        </p:nvSpPr>
        <p:spPr>
          <a:xfrm>
            <a:off x="1143000" y="2332026"/>
            <a:ext cx="9906000" cy="3567000"/>
          </a:xfrm>
          <a:prstGeom prst="rect">
            <a:avLst/>
          </a:prstGeom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highest privilege mode in a RISC-V system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used for low-level access to a hardware platform and is the first mode entered at reset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8"/>
          <p:cNvSpPr txBox="1"/>
          <p:nvPr>
            <p:ph type="title"/>
          </p:nvPr>
        </p:nvSpPr>
        <p:spPr>
          <a:xfrm>
            <a:off x="790650" y="664175"/>
            <a:ext cx="10610700" cy="1360800"/>
          </a:xfrm>
          <a:prstGeom prst="rect">
            <a:avLst/>
          </a:prstGeom>
        </p:spPr>
        <p:txBody>
          <a:bodyPr anchorCtr="0" anchor="ctr" bIns="91425" lIns="109725" spcFirstLastPara="1" rIns="109725" wrap="square" tIns="109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to implement the above concept?</a:t>
            </a:r>
            <a:endParaRPr/>
          </a:p>
        </p:txBody>
      </p:sp>
      <p:sp>
        <p:nvSpPr>
          <p:cNvPr id="381" name="Google Shape;381;p48"/>
          <p:cNvSpPr txBox="1"/>
          <p:nvPr>
            <p:ph idx="1" type="body"/>
          </p:nvPr>
        </p:nvSpPr>
        <p:spPr>
          <a:xfrm>
            <a:off x="1143000" y="2332026"/>
            <a:ext cx="9906000" cy="3567000"/>
          </a:xfrm>
          <a:prstGeom prst="rect">
            <a:avLst/>
          </a:prstGeom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run simulator sv39 a.s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9"/>
          <p:cNvSpPr txBox="1"/>
          <p:nvPr>
            <p:ph type="title"/>
          </p:nvPr>
        </p:nvSpPr>
        <p:spPr>
          <a:xfrm>
            <a:off x="449325" y="236479"/>
            <a:ext cx="2904600" cy="779400"/>
          </a:xfrm>
          <a:prstGeom prst="rect">
            <a:avLst/>
          </a:prstGeom>
        </p:spPr>
        <p:txBody>
          <a:bodyPr anchorCtr="0" anchor="ctr" bIns="91425" lIns="109725" spcFirstLastPara="1" rIns="109725" wrap="square" tIns="109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UART</a:t>
            </a:r>
            <a:endParaRPr/>
          </a:p>
        </p:txBody>
      </p:sp>
      <p:sp>
        <p:nvSpPr>
          <p:cNvPr id="387" name="Google Shape;387;p49"/>
          <p:cNvSpPr txBox="1"/>
          <p:nvPr>
            <p:ph idx="1" type="body"/>
          </p:nvPr>
        </p:nvSpPr>
        <p:spPr>
          <a:xfrm>
            <a:off x="528000" y="1078526"/>
            <a:ext cx="9491100" cy="1596300"/>
          </a:xfrm>
          <a:prstGeom prst="rect">
            <a:avLst/>
          </a:prstGeom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stands for“Universal Asynchronous Receiver-Transmitter”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physical hardware device used to transmit and receive serial data.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Serial data transmission is the process of sending data sequentially, bit-by-bit.</a:t>
            </a:r>
            <a:endParaRPr/>
          </a:p>
        </p:txBody>
      </p:sp>
      <p:pic>
        <p:nvPicPr>
          <p:cNvPr id="388" name="Google Shape;38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1200" y="2917975"/>
            <a:ext cx="10644725" cy="309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0"/>
          <p:cNvSpPr txBox="1"/>
          <p:nvPr>
            <p:ph type="title"/>
          </p:nvPr>
        </p:nvSpPr>
        <p:spPr>
          <a:xfrm>
            <a:off x="320800" y="157078"/>
            <a:ext cx="4720800" cy="887400"/>
          </a:xfrm>
          <a:prstGeom prst="rect">
            <a:avLst/>
          </a:prstGeom>
        </p:spPr>
        <p:txBody>
          <a:bodyPr anchorCtr="0" anchor="ctr" bIns="91425" lIns="109725" spcFirstLastPara="1" rIns="109725" wrap="square" tIns="109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Interrupt</a:t>
            </a:r>
            <a:endParaRPr/>
          </a:p>
        </p:txBody>
      </p:sp>
      <p:pic>
        <p:nvPicPr>
          <p:cNvPr id="394" name="Google Shape;39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7038" y="1108425"/>
            <a:ext cx="10137926" cy="5249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1"/>
          <p:cNvSpPr txBox="1"/>
          <p:nvPr>
            <p:ph type="title"/>
          </p:nvPr>
        </p:nvSpPr>
        <p:spPr>
          <a:xfrm>
            <a:off x="1143000" y="404460"/>
            <a:ext cx="9906000" cy="1360800"/>
          </a:xfrm>
          <a:prstGeom prst="rect">
            <a:avLst/>
          </a:prstGeom>
        </p:spPr>
        <p:txBody>
          <a:bodyPr anchorCtr="0" anchor="ctr" bIns="91425" lIns="109725" spcFirstLastPara="1" rIns="109725" wrap="square" tIns="109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Interrupt </a:t>
            </a:r>
            <a:endParaRPr/>
          </a:p>
        </p:txBody>
      </p:sp>
      <p:sp>
        <p:nvSpPr>
          <p:cNvPr id="400" name="Google Shape;400;p51"/>
          <p:cNvSpPr txBox="1"/>
          <p:nvPr>
            <p:ph idx="1" type="body"/>
          </p:nvPr>
        </p:nvSpPr>
        <p:spPr>
          <a:xfrm>
            <a:off x="1143000" y="1512176"/>
            <a:ext cx="9906000" cy="3567000"/>
          </a:xfrm>
          <a:prstGeom prst="rect">
            <a:avLst/>
          </a:prstGeom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Local Interrupts (software interrupt and timer interrupt)</a:t>
            </a:r>
            <a:endParaRPr/>
          </a:p>
          <a:p>
            <a:pPr indent="-228600" lvl="1" marL="91440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-Directly connected to one hart(hardware thread)</a:t>
            </a:r>
            <a:endParaRPr/>
          </a:p>
          <a:p>
            <a:pPr indent="-228600" lvl="1" marL="91440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-</a:t>
            </a:r>
            <a:r>
              <a:rPr lang="en-US"/>
              <a:t>Determine source directly through CSR </a:t>
            </a:r>
            <a:endParaRPr/>
          </a:p>
          <a:p>
            <a:pPr indent="-228600" lvl="1" marL="91440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-Only two standard local inter</a:t>
            </a:r>
            <a:r>
              <a:rPr lang="en-US"/>
              <a:t>rupts</a:t>
            </a:r>
            <a:endParaRPr/>
          </a:p>
          <a:p>
            <a:pPr indent="-228600" lvl="1" marL="91440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-timer interrupt occurs when mtime&gt;mtimecmp</a:t>
            </a:r>
            <a:endParaRPr/>
          </a:p>
          <a:p>
            <a:pPr indent="-228600" lvl="1" marL="91440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Global Interrupts(external)</a:t>
            </a:r>
            <a:endParaRPr/>
          </a:p>
          <a:p>
            <a:pPr indent="-228600" lvl="1" marL="91440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-Routed via Platform-Level Interrupt Controller (PLIC)(the Programmable Interrupt Controller for riscv)</a:t>
            </a:r>
            <a:endParaRPr/>
          </a:p>
          <a:p>
            <a:pPr indent="-228600" lvl="1" marL="91440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-PLIC arbitrates between multiple harts claiming interrupt</a:t>
            </a:r>
            <a:endParaRPr/>
          </a:p>
          <a:p>
            <a:pPr indent="-228600" lvl="1" marL="91440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-Read of memory-mapped register returns source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 txBox="1"/>
          <p:nvPr>
            <p:ph type="title"/>
          </p:nvPr>
        </p:nvSpPr>
        <p:spPr>
          <a:xfrm>
            <a:off x="1740375" y="3074750"/>
            <a:ext cx="4123800" cy="565500"/>
          </a:xfrm>
          <a:prstGeom prst="rect">
            <a:avLst/>
          </a:prstGeom>
        </p:spPr>
        <p:txBody>
          <a:bodyPr anchorCtr="0" anchor="ctr" bIns="91425" lIns="109725" spcFirstLastPara="1" rIns="109725" wrap="square" tIns="109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Our Projects</a:t>
            </a:r>
            <a:endParaRPr/>
          </a:p>
        </p:txBody>
      </p:sp>
      <p:pic>
        <p:nvPicPr>
          <p:cNvPr id="120" name="Google Shape;12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1550" y="80900"/>
            <a:ext cx="5289161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2"/>
          <p:cNvSpPr txBox="1"/>
          <p:nvPr>
            <p:ph type="title"/>
          </p:nvPr>
        </p:nvSpPr>
        <p:spPr>
          <a:xfrm>
            <a:off x="599525" y="758528"/>
            <a:ext cx="2947500" cy="893700"/>
          </a:xfrm>
          <a:prstGeom prst="rect">
            <a:avLst/>
          </a:prstGeom>
        </p:spPr>
        <p:txBody>
          <a:bodyPr anchorCtr="0" anchor="ctr" bIns="91425" lIns="109725" spcFirstLastPara="1" rIns="109725" wrap="square" tIns="109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Interrupt</a:t>
            </a:r>
            <a:endParaRPr/>
          </a:p>
        </p:txBody>
      </p:sp>
      <p:sp>
        <p:nvSpPr>
          <p:cNvPr id="406" name="Google Shape;406;p52"/>
          <p:cNvSpPr txBox="1"/>
          <p:nvPr>
            <p:ph idx="1" type="body"/>
          </p:nvPr>
        </p:nvSpPr>
        <p:spPr>
          <a:xfrm>
            <a:off x="377850" y="2310600"/>
            <a:ext cx="4363500" cy="1623000"/>
          </a:xfrm>
          <a:prstGeom prst="rect">
            <a:avLst/>
          </a:prstGeom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run example(multitasking)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run example(virtio)(uart_read)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7" name="Google Shape;407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7200" y="1111738"/>
            <a:ext cx="7133025" cy="4634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3"/>
          <p:cNvSpPr txBox="1"/>
          <p:nvPr>
            <p:ph type="title"/>
          </p:nvPr>
        </p:nvSpPr>
        <p:spPr>
          <a:xfrm>
            <a:off x="485274" y="278407"/>
            <a:ext cx="9905999" cy="13608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icrosoft YaHei"/>
              <a:buNone/>
            </a:pPr>
            <a:r>
              <a:rPr lang="en-US"/>
              <a:t>RISC-V Processor</a:t>
            </a:r>
            <a:endParaRPr/>
          </a:p>
        </p:txBody>
      </p:sp>
      <p:sp>
        <p:nvSpPr>
          <p:cNvPr id="413" name="Google Shape;413;p53"/>
          <p:cNvSpPr txBox="1"/>
          <p:nvPr>
            <p:ph idx="1" type="body"/>
          </p:nvPr>
        </p:nvSpPr>
        <p:spPr>
          <a:xfrm>
            <a:off x="982579" y="1853988"/>
            <a:ext cx="9905999" cy="9041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/>
              <a:t>Written in Verilog</a:t>
            </a:r>
            <a:endParaRPr/>
          </a:p>
        </p:txBody>
      </p:sp>
      <p:pic>
        <p:nvPicPr>
          <p:cNvPr id="414" name="Google Shape;414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7339" y="2524810"/>
            <a:ext cx="9396477" cy="90419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53"/>
          <p:cNvSpPr txBox="1"/>
          <p:nvPr/>
        </p:nvSpPr>
        <p:spPr>
          <a:xfrm>
            <a:off x="1237339" y="3909443"/>
            <a:ext cx="9651239" cy="140049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Progress: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Working 5-Staged Pipeline that can manage most instructions in RV32I and RV64I instruction set 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887201" cy="6436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55"/>
          <p:cNvPicPr preferRelativeResize="0"/>
          <p:nvPr/>
        </p:nvPicPr>
        <p:blipFill rotWithShape="1">
          <a:blip r:embed="rId3">
            <a:alphaModFix/>
          </a:blip>
          <a:srcRect b="7866" l="37888" r="931" t="2936"/>
          <a:stretch/>
        </p:blipFill>
        <p:spPr>
          <a:xfrm>
            <a:off x="773630" y="980332"/>
            <a:ext cx="7787640" cy="4051945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55"/>
          <p:cNvSpPr/>
          <p:nvPr/>
        </p:nvSpPr>
        <p:spPr>
          <a:xfrm>
            <a:off x="8601375" y="966809"/>
            <a:ext cx="396240" cy="4051945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12700">
            <a:solidFill>
              <a:srgbClr val="185B9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27" name="Google Shape;427;p55"/>
          <p:cNvSpPr txBox="1"/>
          <p:nvPr>
            <p:ph idx="1" type="body"/>
          </p:nvPr>
        </p:nvSpPr>
        <p:spPr>
          <a:xfrm>
            <a:off x="8997615" y="2001412"/>
            <a:ext cx="739541" cy="47773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/>
              <a:t>clk</a:t>
            </a:r>
            <a:endParaRPr/>
          </a:p>
        </p:txBody>
      </p:sp>
      <p:pic>
        <p:nvPicPr>
          <p:cNvPr id="428" name="Google Shape;428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25413" y="2992781"/>
            <a:ext cx="2468479" cy="3179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6"/>
          <p:cNvSpPr txBox="1"/>
          <p:nvPr>
            <p:ph type="title"/>
          </p:nvPr>
        </p:nvSpPr>
        <p:spPr>
          <a:xfrm>
            <a:off x="565484" y="423756"/>
            <a:ext cx="9905999" cy="13608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icrosoft YaHei"/>
              <a:buNone/>
            </a:pPr>
            <a:r>
              <a:rPr lang="en-US"/>
              <a:t>Join us</a:t>
            </a:r>
            <a:endParaRPr/>
          </a:p>
        </p:txBody>
      </p:sp>
      <p:sp>
        <p:nvSpPr>
          <p:cNvPr id="434" name="Google Shape;434;p56"/>
          <p:cNvSpPr txBox="1"/>
          <p:nvPr>
            <p:ph idx="1" type="body"/>
          </p:nvPr>
        </p:nvSpPr>
        <p:spPr>
          <a:xfrm>
            <a:off x="1143000" y="2332026"/>
            <a:ext cx="9905999" cy="35671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i="1" lang="en-US" sz="2400"/>
              <a:t>If you are interested in this project as well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/>
              <a:t>Contact us: 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/>
              <a:t>	racheung@cityu.edu.hk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/>
              <a:t>	peter@quantr.hk</a:t>
            </a:r>
            <a:endParaRPr/>
          </a:p>
        </p:txBody>
      </p:sp>
      <p:sp>
        <p:nvSpPr>
          <p:cNvPr id="435" name="Google Shape;435;p56"/>
          <p:cNvSpPr txBox="1"/>
          <p:nvPr/>
        </p:nvSpPr>
        <p:spPr>
          <a:xfrm>
            <a:off x="4591449" y="5076356"/>
            <a:ext cx="3009099" cy="1357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icrosoft YaHei"/>
              <a:buNone/>
            </a:pPr>
            <a:r>
              <a:rPr b="1" lang="en-US" sz="40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The End ~</a:t>
            </a:r>
            <a:endParaRPr b="1" sz="40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/>
          <p:nvPr>
            <p:ph type="title"/>
          </p:nvPr>
        </p:nvSpPr>
        <p:spPr>
          <a:xfrm>
            <a:off x="406424" y="422474"/>
            <a:ext cx="3426900" cy="67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icrosoft YaHei"/>
              <a:buNone/>
            </a:pPr>
            <a:r>
              <a:rPr lang="en-US"/>
              <a:t>Our Goal</a:t>
            </a:r>
            <a:endParaRPr/>
          </a:p>
        </p:txBody>
      </p:sp>
      <p:sp>
        <p:nvSpPr>
          <p:cNvPr id="126" name="Google Shape;126;p17"/>
          <p:cNvSpPr txBox="1"/>
          <p:nvPr/>
        </p:nvSpPr>
        <p:spPr>
          <a:xfrm>
            <a:off x="1845150" y="1323300"/>
            <a:ext cx="9139200" cy="47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-"/>
            </a:pPr>
            <a:r>
              <a:rPr lang="en-US" sz="20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重新燃點香港人對基礎軟硬件技術的關注, 沒有基礎技術, 上層研究難以發力</a:t>
            </a:r>
            <a:endParaRPr sz="20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-"/>
            </a:pPr>
            <a:r>
              <a:rPr lang="en-US" sz="20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Reinvigorate concerns of IT technology in HK, including both hardware and software </a:t>
            </a:r>
            <a:endParaRPr sz="20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-"/>
            </a:pPr>
            <a:r>
              <a:rPr lang="en-US" sz="20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Lay a foundation for computer-technology research field</a:t>
            </a:r>
            <a:endParaRPr sz="20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icrosoft YaHei"/>
              <a:buChar char="-"/>
            </a:pPr>
            <a:r>
              <a:rPr lang="en-US" sz="20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以城大為香港基礎軟硬件之培訓基地</a:t>
            </a:r>
            <a:endParaRPr sz="20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icrosoft YaHei"/>
              <a:buChar char="-"/>
            </a:pPr>
            <a:r>
              <a:rPr lang="en-US" sz="20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Setting up a base in Cityu for cultivating IT talents</a:t>
            </a:r>
            <a:endParaRPr sz="20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icrosoft YaHei"/>
              <a:buChar char="-"/>
            </a:pPr>
            <a:r>
              <a:rPr lang="en-US" sz="20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以實作為核心價值, 動手補完香港在</a:t>
            </a:r>
            <a:r>
              <a:rPr lang="en-US" sz="20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基礎軟硬件</a:t>
            </a:r>
            <a:r>
              <a:rPr lang="en-US" sz="20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過住沒有之嘗試</a:t>
            </a:r>
            <a:endParaRPr sz="20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icrosoft YaHei"/>
              <a:buChar char="-"/>
            </a:pPr>
            <a:r>
              <a:rPr lang="en-US" sz="20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Providing students with precious hands-on experience </a:t>
            </a:r>
            <a:endParaRPr sz="20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icrosoft YaHei"/>
              <a:buChar char="-"/>
            </a:pPr>
            <a:r>
              <a:rPr lang="en-US" sz="20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On a mission to accomplish unprecedented achievements in the computer industry</a:t>
            </a:r>
            <a:endParaRPr sz="20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4654" y="454425"/>
            <a:ext cx="1366200" cy="1366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32" name="Google Shape;132;p18"/>
          <p:cNvPicPr preferRelativeResize="0"/>
          <p:nvPr/>
        </p:nvPicPr>
        <p:blipFill rotWithShape="1">
          <a:blip r:embed="rId4">
            <a:alphaModFix/>
          </a:blip>
          <a:srcRect b="0" l="0" r="0" t="9239"/>
          <a:stretch/>
        </p:blipFill>
        <p:spPr>
          <a:xfrm>
            <a:off x="8555250" y="414563"/>
            <a:ext cx="1366200" cy="1446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33" name="Google Shape;13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34650" y="2711188"/>
            <a:ext cx="1366200" cy="1328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34" name="Google Shape;134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34650" y="4821750"/>
            <a:ext cx="1366200" cy="1233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35" name="Google Shape;135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55250" y="2633346"/>
            <a:ext cx="1366200" cy="1484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36" name="Google Shape;136;p18"/>
          <p:cNvSpPr txBox="1"/>
          <p:nvPr/>
        </p:nvSpPr>
        <p:spPr>
          <a:xfrm>
            <a:off x="4238321" y="860513"/>
            <a:ext cx="2190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Dr Ray</a:t>
            </a:r>
            <a:endParaRPr sz="24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37" name="Google Shape;137;p18"/>
          <p:cNvSpPr txBox="1"/>
          <p:nvPr/>
        </p:nvSpPr>
        <p:spPr>
          <a:xfrm>
            <a:off x="4238321" y="3098525"/>
            <a:ext cx="2190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Derek</a:t>
            </a:r>
            <a:endParaRPr sz="24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Year 4</a:t>
            </a:r>
            <a:endParaRPr sz="12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38" name="Google Shape;138;p18"/>
          <p:cNvSpPr txBox="1"/>
          <p:nvPr/>
        </p:nvSpPr>
        <p:spPr>
          <a:xfrm>
            <a:off x="4238321" y="5161413"/>
            <a:ext cx="2190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Peter</a:t>
            </a:r>
            <a:endParaRPr sz="24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39" name="Google Shape;139;p18"/>
          <p:cNvSpPr txBox="1"/>
          <p:nvPr/>
        </p:nvSpPr>
        <p:spPr>
          <a:xfrm>
            <a:off x="6880150" y="1092775"/>
            <a:ext cx="1426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Daren</a:t>
            </a:r>
            <a:endParaRPr sz="24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Year 4</a:t>
            </a:r>
            <a:endParaRPr sz="12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40" name="Google Shape;140;p18"/>
          <p:cNvSpPr txBox="1"/>
          <p:nvPr/>
        </p:nvSpPr>
        <p:spPr>
          <a:xfrm>
            <a:off x="7173550" y="3188838"/>
            <a:ext cx="1133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Yin</a:t>
            </a:r>
            <a:endParaRPr sz="24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Year 2</a:t>
            </a:r>
            <a:endParaRPr sz="12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141" name="Google Shape;141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3150" y="134800"/>
            <a:ext cx="1725524" cy="5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555251" y="4709850"/>
            <a:ext cx="1366200" cy="1345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43" name="Google Shape;143;p18"/>
          <p:cNvSpPr txBox="1"/>
          <p:nvPr/>
        </p:nvSpPr>
        <p:spPr>
          <a:xfrm>
            <a:off x="7218700" y="5069025"/>
            <a:ext cx="1133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Lucas</a:t>
            </a:r>
            <a:endParaRPr sz="24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Year 4  </a:t>
            </a:r>
            <a:endParaRPr sz="12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19"/>
          <p:cNvPicPr preferRelativeResize="0"/>
          <p:nvPr/>
        </p:nvPicPr>
        <p:blipFill rotWithShape="1">
          <a:blip r:embed="rId3">
            <a:alphaModFix/>
          </a:blip>
          <a:srcRect b="0" l="0" r="5802" t="0"/>
          <a:stretch/>
        </p:blipFill>
        <p:spPr>
          <a:xfrm>
            <a:off x="0" y="0"/>
            <a:ext cx="12192000" cy="6901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dasip Studio Mac extends potential to design for differentiation with  RISC-V - Codasip" id="153" name="Google Shape;153;p20"/>
          <p:cNvPicPr preferRelativeResize="0"/>
          <p:nvPr/>
        </p:nvPicPr>
        <p:blipFill rotWithShape="1">
          <a:blip r:embed="rId3">
            <a:alphaModFix amt="26000"/>
          </a:blip>
          <a:srcRect b="0" l="0" r="0" t="0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0"/>
          <p:cNvSpPr txBox="1"/>
          <p:nvPr>
            <p:ph type="title"/>
          </p:nvPr>
        </p:nvSpPr>
        <p:spPr>
          <a:xfrm>
            <a:off x="1142988" y="2748607"/>
            <a:ext cx="9906000" cy="136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icrosoft YaHei"/>
              <a:buNone/>
            </a:pPr>
            <a:r>
              <a:rPr lang="en-US"/>
              <a:t>What is RISC-V?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dasip Studio Mac extends potential to design for differentiation with  RISC-V - Codasip" id="159" name="Google Shape;159;p21"/>
          <p:cNvPicPr preferRelativeResize="0"/>
          <p:nvPr/>
        </p:nvPicPr>
        <p:blipFill rotWithShape="1">
          <a:blip r:embed="rId3">
            <a:alphaModFix amt="26000"/>
          </a:blip>
          <a:srcRect b="0" l="0" r="0" t="0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1"/>
          <p:cNvSpPr txBox="1"/>
          <p:nvPr>
            <p:ph type="title"/>
          </p:nvPr>
        </p:nvSpPr>
        <p:spPr>
          <a:xfrm>
            <a:off x="583163" y="278407"/>
            <a:ext cx="9905999" cy="136089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09725" spcFirstLastPara="1" rIns="109725" wrap="square" tIns="1097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icrosoft YaHei"/>
              <a:buNone/>
            </a:pPr>
            <a:r>
              <a:rPr lang="en-US"/>
              <a:t>CPU (</a:t>
            </a:r>
            <a:r>
              <a:rPr b="1" lang="en-US"/>
              <a:t>Central Processing Unit)</a:t>
            </a:r>
            <a:endParaRPr/>
          </a:p>
        </p:txBody>
      </p:sp>
      <p:sp>
        <p:nvSpPr>
          <p:cNvPr id="161" name="Google Shape;161;p21"/>
          <p:cNvSpPr txBox="1"/>
          <p:nvPr>
            <p:ph idx="1" type="body"/>
          </p:nvPr>
        </p:nvSpPr>
        <p:spPr>
          <a:xfrm>
            <a:off x="1155025" y="1732276"/>
            <a:ext cx="10266900" cy="38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09725" spcFirstLastPara="1" rIns="109725" wrap="square" tIns="1097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/>
              <a:t>Electronic circuitry that executes instructions comprising a computer program.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/>
              <a:t>Function: Performs basic arithmetic, logic, controlling, and input/output (I/O) operations specified by the instructions in the program.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/>
              <a:t>Common CPUs: x86, ARM, RISC-V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RegattaVTI">
  <a:themeElements>
    <a:clrScheme name="Regatta Yellow">
      <a:dk1>
        <a:srgbClr val="000000"/>
      </a:dk1>
      <a:lt1>
        <a:srgbClr val="FFFFFF"/>
      </a:lt1>
      <a:dk2>
        <a:srgbClr val="181C30"/>
      </a:dk2>
      <a:lt2>
        <a:srgbClr val="C8E1F4"/>
      </a:lt2>
      <a:accent1>
        <a:srgbClr val="217ED3"/>
      </a:accent1>
      <a:accent2>
        <a:srgbClr val="B92525"/>
      </a:accent2>
      <a:accent3>
        <a:srgbClr val="18558C"/>
      </a:accent3>
      <a:accent4>
        <a:srgbClr val="1D8B35"/>
      </a:accent4>
      <a:accent5>
        <a:srgbClr val="EA75AA"/>
      </a:accent5>
      <a:accent6>
        <a:srgbClr val="F5A700"/>
      </a:accent6>
      <a:hlink>
        <a:srgbClr val="DB0000"/>
      </a:hlink>
      <a:folHlink>
        <a:srgbClr val="066BB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